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0" r:id="rId1"/>
    <p:sldMasterId id="2147483762" r:id="rId2"/>
  </p:sldMasterIdLst>
  <p:notesMasterIdLst>
    <p:notesMasterId r:id="rId25"/>
  </p:notesMasterIdLst>
  <p:sldIdLst>
    <p:sldId id="256" r:id="rId3"/>
    <p:sldId id="266" r:id="rId4"/>
    <p:sldId id="324" r:id="rId5"/>
    <p:sldId id="313" r:id="rId6"/>
    <p:sldId id="314" r:id="rId7"/>
    <p:sldId id="316" r:id="rId8"/>
    <p:sldId id="322" r:id="rId9"/>
    <p:sldId id="259" r:id="rId10"/>
    <p:sldId id="310" r:id="rId11"/>
    <p:sldId id="312" r:id="rId12"/>
    <p:sldId id="317" r:id="rId13"/>
    <p:sldId id="318" r:id="rId14"/>
    <p:sldId id="320" r:id="rId15"/>
    <p:sldId id="319" r:id="rId16"/>
    <p:sldId id="321" r:id="rId17"/>
    <p:sldId id="323" r:id="rId18"/>
    <p:sldId id="311" r:id="rId19"/>
    <p:sldId id="325" r:id="rId20"/>
    <p:sldId id="326" r:id="rId21"/>
    <p:sldId id="327" r:id="rId22"/>
    <p:sldId id="328" r:id="rId23"/>
    <p:sldId id="329" r:id="rId24"/>
  </p:sldIdLst>
  <p:sldSz cx="12192000" cy="6858000"/>
  <p:notesSz cx="6858000" cy="9144000"/>
  <p:embeddedFontLst>
    <p:embeddedFont>
      <p:font typeface="Georgia Pro Cond Light" panose="02040306050405020303" pitchFamily="18" charset="0"/>
      <p:regular r:id="rId26"/>
    </p:embeddedFont>
    <p:embeddedFont>
      <p:font typeface="Proxima Nova" panose="020B0604020202020204" charset="0"/>
      <p:bold r:id="rId27"/>
    </p:embeddedFont>
    <p:embeddedFont>
      <p:font typeface="Speak Pro" panose="020B0504020101020102"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60"/>
  </p:normalViewPr>
  <p:slideViewPr>
    <p:cSldViewPr snapToGrid="0">
      <p:cViewPr varScale="1">
        <p:scale>
          <a:sx n="111" d="100"/>
          <a:sy n="111" d="100"/>
        </p:scale>
        <p:origin x="9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m van den Berg" userId="2d10fcbb95560787" providerId="LiveId" clId="{366A54D0-1187-4D20-B2E8-946B514CBC52}"/>
    <pc:docChg chg="modSld sldOrd">
      <pc:chgData name="Bram van den Berg" userId="2d10fcbb95560787" providerId="LiveId" clId="{366A54D0-1187-4D20-B2E8-946B514CBC52}" dt="2024-11-07T20:00:54.274" v="1"/>
      <pc:docMkLst>
        <pc:docMk/>
      </pc:docMkLst>
      <pc:sldChg chg="ord">
        <pc:chgData name="Bram van den Berg" userId="2d10fcbb95560787" providerId="LiveId" clId="{366A54D0-1187-4D20-B2E8-946B514CBC52}" dt="2024-11-07T20:00:54.274" v="1"/>
        <pc:sldMkLst>
          <pc:docMk/>
          <pc:sldMk cId="1889701384"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D3C8E-D3BC-43BE-9922-F2D91BEBBA7A}" type="datetimeFigureOut">
              <a:rPr lang="nl-NL" smtClean="0"/>
              <a:t>7-11-2024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6C334-EAA3-4547-9243-F5BE33996706}" type="slidenum">
              <a:rPr lang="nl-NL" smtClean="0"/>
              <a:t>‹nr.›</a:t>
            </a:fld>
            <a:endParaRPr lang="nl-NL"/>
          </a:p>
        </p:txBody>
      </p:sp>
    </p:spTree>
    <p:extLst>
      <p:ext uri="{BB962C8B-B14F-4D97-AF65-F5344CB8AC3E}">
        <p14:creationId xmlns:p14="http://schemas.microsoft.com/office/powerpoint/2010/main" val="360201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94953-45DF-4BC3-9BE4-AC0A7CD68A4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11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0F267-5347-D53B-31F8-CDC3A15657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AE86C72-EB40-5E68-ECA2-AD37B2BBC32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595B777-E9B2-0AD1-89AA-142123D4A2B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E06CF0D-EEAD-655F-AC9D-59C3CB02E11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94953-45DF-4BC3-9BE4-AC0A7CD68A4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42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866E6-889F-4D53-AFAB-39E184EF7992}"/>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endParaRPr lang="en-GB" dirty="0"/>
          </a:p>
        </p:txBody>
      </p:sp>
      <p:sp>
        <p:nvSpPr>
          <p:cNvPr id="3" name="Ondertitel 2">
            <a:extLst>
              <a:ext uri="{FF2B5EF4-FFF2-40B4-BE49-F238E27FC236}">
                <a16:creationId xmlns:a16="http://schemas.microsoft.com/office/drawing/2014/main" id="{D1048B11-F87F-409C-B466-D44A126AB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4" name="Tijdelijke aanduiding voor datum 3">
            <a:extLst>
              <a:ext uri="{FF2B5EF4-FFF2-40B4-BE49-F238E27FC236}">
                <a16:creationId xmlns:a16="http://schemas.microsoft.com/office/drawing/2014/main" id="{EF5C07E7-407D-416C-9A19-9252C663AFF5}"/>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5" name="Tijdelijke aanduiding voor voettekst 4">
            <a:extLst>
              <a:ext uri="{FF2B5EF4-FFF2-40B4-BE49-F238E27FC236}">
                <a16:creationId xmlns:a16="http://schemas.microsoft.com/office/drawing/2014/main" id="{53A31EF0-9F6F-4B80-ADD7-20D0C11AC7B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185F5100-0403-4DBC-962D-CC4B624425AB}"/>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40547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BA152-A0A2-44C9-8A80-D17229A03AA7}"/>
              </a:ext>
            </a:extLst>
          </p:cNvPr>
          <p:cNvSpPr>
            <a:spLocks noGrp="1"/>
          </p:cNvSpPr>
          <p:nvPr>
            <p:ph type="title"/>
          </p:nvPr>
        </p:nvSpPr>
        <p:spPr/>
        <p:txBody>
          <a:bodyPr lIns="900000"/>
          <a:lstStyle/>
          <a:p>
            <a:r>
              <a:rPr lang="nl-NL" dirty="0"/>
              <a:t>Klik om stijl te bewerken</a:t>
            </a:r>
            <a:endParaRPr lang="en-GB" dirty="0"/>
          </a:p>
        </p:txBody>
      </p:sp>
      <p:sp>
        <p:nvSpPr>
          <p:cNvPr id="3" name="Tijdelijke aanduiding voor verticale tekst 2">
            <a:extLst>
              <a:ext uri="{FF2B5EF4-FFF2-40B4-BE49-F238E27FC236}">
                <a16:creationId xmlns:a16="http://schemas.microsoft.com/office/drawing/2014/main" id="{637DE79A-7183-41FA-83D2-957511F051C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D44D807E-7E9C-4571-BD0B-C6DD6C4153D9}"/>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5" name="Tijdelijke aanduiding voor voettekst 4">
            <a:extLst>
              <a:ext uri="{FF2B5EF4-FFF2-40B4-BE49-F238E27FC236}">
                <a16:creationId xmlns:a16="http://schemas.microsoft.com/office/drawing/2014/main" id="{D4F1A2E1-3855-4B88-A8F9-FE89A90089A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39D76B7D-9D9B-407E-8F74-0E6E64C086B8}"/>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57335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8C6CFE0-5EE3-45BF-8887-FC917F0125F7}"/>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87B0571B-3F87-4C83-9F36-37CA75D3AE2B}"/>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446EB5DD-16B4-4ECB-AACC-1843BFAE1EC7}"/>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5" name="Tijdelijke aanduiding voor voettekst 4">
            <a:extLst>
              <a:ext uri="{FF2B5EF4-FFF2-40B4-BE49-F238E27FC236}">
                <a16:creationId xmlns:a16="http://schemas.microsoft.com/office/drawing/2014/main" id="{B10C05FC-226E-4E62-A0D9-27290E2ED53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8B50789E-1B99-4D05-9089-233026FB6209}"/>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147527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cxnSp>
        <p:nvCxnSpPr>
          <p:cNvPr id="9" name="Rechte verbindingslijn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4736D5B-2965-4D40-8FF5-30EE349E6D96}" type="datetime1">
              <a:rPr lang="nl-NL" noProof="0" smtClean="0"/>
              <a:t>7-11-2024</a:t>
            </a:fld>
            <a:endParaRPr lang="nl-NL" noProof="0" dirty="0"/>
          </a:p>
        </p:txBody>
      </p:sp>
      <p:sp>
        <p:nvSpPr>
          <p:cNvPr id="5" name="Tijdelijke aanduiding voor voet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nl-NL" noProof="0" dirty="0"/>
          </a:p>
        </p:txBody>
      </p:sp>
      <p:sp>
        <p:nvSpPr>
          <p:cNvPr id="6" name="Tijdelijke aanduiding voor dia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60539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F174B1EE-F782-42CB-9138-40A769E63D6F}" type="datetime1">
              <a:rPr lang="nl-NL" noProof="0" smtClean="0"/>
              <a:t>7-11-2024</a:t>
            </a:fld>
            <a:endParaRPr lang="nl-NL" noProof="0" dirty="0"/>
          </a:p>
        </p:txBody>
      </p:sp>
      <p:sp>
        <p:nvSpPr>
          <p:cNvPr id="8" name="Tijdelijke aanduiding voor voet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nl-NL" noProof="0" dirty="0"/>
          </a:p>
        </p:txBody>
      </p:sp>
      <p:sp>
        <p:nvSpPr>
          <p:cNvPr id="9" name="Tijdelijke aanduiding voor dia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21548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cxnSp>
        <p:nvCxnSpPr>
          <p:cNvPr id="9" name="Rechte verbindingslijn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483CEF7-9FA5-445D-A723-DCC5D8774BBD}" type="datetime1">
              <a:rPr lang="nl-NL" noProof="0" smtClean="0"/>
              <a:t>7-11-2024</a:t>
            </a:fld>
            <a:endParaRPr lang="nl-NL" noProof="0" dirty="0"/>
          </a:p>
        </p:txBody>
      </p:sp>
      <p:sp>
        <p:nvSpPr>
          <p:cNvPr id="8" name="Tijdelijke aanduiding voor voet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nl-NL" noProof="0" dirty="0"/>
          </a:p>
        </p:txBody>
      </p:sp>
      <p:sp>
        <p:nvSpPr>
          <p:cNvPr id="11" name="Tijdelijke aanduiding voor dia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425470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097280" y="2120900"/>
            <a:ext cx="4639736" cy="374819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515944" y="2120900"/>
            <a:ext cx="4639736" cy="3748194"/>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1EBAA2A0-E1C1-4A96-8DE2-8A6B1420BBE3}" type="datetime1">
              <a:rPr lang="nl-NL" noProof="0" smtClean="0"/>
              <a:t>7-11-2024</a:t>
            </a:fld>
            <a:endParaRPr lang="nl-NL" noProof="0" dirty="0"/>
          </a:p>
        </p:txBody>
      </p:sp>
      <p:sp>
        <p:nvSpPr>
          <p:cNvPr id="9" name="Tijdelijke aanduiding voor voet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nl-NL" noProof="0" dirty="0"/>
          </a:p>
        </p:txBody>
      </p:sp>
      <p:sp>
        <p:nvSpPr>
          <p:cNvPr id="10" name="Tijdelijke aanduiding voor dia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48256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097280" y="2958274"/>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515944" y="2958273"/>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2A274B85-E1FC-4DD7-95DC-00F84E7CFEAD}" type="datetime1">
              <a:rPr lang="nl-NL" noProof="0" smtClean="0"/>
              <a:t>7-11-2024</a:t>
            </a:fld>
            <a:endParaRPr lang="nl-NL" noProof="0" dirty="0"/>
          </a:p>
        </p:txBody>
      </p:sp>
      <p:sp>
        <p:nvSpPr>
          <p:cNvPr id="11" name="Tijdelijke aanduiding voor voetteks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nl-NL" noProof="0" dirty="0"/>
          </a:p>
        </p:txBody>
      </p:sp>
      <p:sp>
        <p:nvSpPr>
          <p:cNvPr id="12" name="Tijdelijke aanduiding voor dia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862405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6" name="Tijdelijke aanduiding voor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BBA6F93B-EB7B-467D-8F50-01AEC11A2E6A}" type="datetime1">
              <a:rPr lang="nl-NL" noProof="0" smtClean="0"/>
              <a:t>7-11-2024</a:t>
            </a:fld>
            <a:endParaRPr lang="nl-NL" noProof="0" dirty="0"/>
          </a:p>
        </p:txBody>
      </p:sp>
      <p:sp>
        <p:nvSpPr>
          <p:cNvPr id="7" name="Tijdelijke aanduiding voor voetteks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nl-NL" noProof="0" dirty="0"/>
          </a:p>
        </p:txBody>
      </p:sp>
      <p:sp>
        <p:nvSpPr>
          <p:cNvPr id="8" name="Tijdelijke aanduiding voor dia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226053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D3CB0B65-CD46-4FFD-8F3C-4D92C11B2468}" type="datetime1">
              <a:rPr lang="nl-NL" noProof="0" smtClean="0"/>
              <a:t>7-11-2024</a:t>
            </a:fld>
            <a:endParaRPr lang="nl-NL" noProof="0" dirty="0"/>
          </a:p>
        </p:txBody>
      </p:sp>
      <p:sp>
        <p:nvSpPr>
          <p:cNvPr id="3" name="Tijdelijke aanduiding voor voetteks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nl-NL" noProof="0" dirty="0"/>
          </a:p>
        </p:txBody>
      </p:sp>
      <p:sp>
        <p:nvSpPr>
          <p:cNvPr id="4" name="Tijdelijke aanduiding voor dia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73994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5458984" y="812799"/>
            <a:ext cx="5928344" cy="529475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a:xfrm>
            <a:off x="643464" y="6446520"/>
            <a:ext cx="3517568" cy="365125"/>
          </a:xfrm>
        </p:spPr>
        <p:txBody>
          <a:bodyPr rtlCol="0"/>
          <a:lstStyle>
            <a:lvl1pPr algn="l">
              <a:defRPr/>
            </a:lvl1pPr>
          </a:lstStyle>
          <a:p>
            <a:pPr rtl="0"/>
            <a:fld id="{66F101E4-E152-41E1-84EC-3EDAFF36C8C1}" type="datetime1">
              <a:rPr lang="nl-NL" noProof="0" smtClean="0"/>
              <a:t>7-11-2024</a:t>
            </a:fld>
            <a:endParaRPr lang="nl-NL" noProof="0" dirty="0"/>
          </a:p>
        </p:txBody>
      </p:sp>
      <p:sp>
        <p:nvSpPr>
          <p:cNvPr id="6" name="Tijdelijke aanduiding voor voetteks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nl-NL" noProof="0" dirty="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424854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F59A5-C56C-451D-B659-8E7FBCA5BA37}"/>
              </a:ext>
            </a:extLst>
          </p:cNvPr>
          <p:cNvSpPr>
            <a:spLocks noGrp="1"/>
          </p:cNvSpPr>
          <p:nvPr>
            <p:ph type="title"/>
          </p:nvPr>
        </p:nvSpPr>
        <p:spPr/>
        <p:txBody>
          <a:bodyPr lIns="900000"/>
          <a:lstStyle/>
          <a:p>
            <a:r>
              <a:rPr lang="nl-NL" dirty="0"/>
              <a:t>Klik om stijl te bewerken</a:t>
            </a:r>
            <a:endParaRPr lang="en-GB" dirty="0"/>
          </a:p>
        </p:txBody>
      </p:sp>
      <p:sp>
        <p:nvSpPr>
          <p:cNvPr id="3" name="Tijdelijke aanduiding voor inhoud 2">
            <a:extLst>
              <a:ext uri="{FF2B5EF4-FFF2-40B4-BE49-F238E27FC236}">
                <a16:creationId xmlns:a16="http://schemas.microsoft.com/office/drawing/2014/main" id="{F1C49C39-9563-44C1-9F40-8FC55F3DD25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C374AD10-C830-4BD3-BA3E-E2050513E481}"/>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5" name="Tijdelijke aanduiding voor voettekst 4">
            <a:extLst>
              <a:ext uri="{FF2B5EF4-FFF2-40B4-BE49-F238E27FC236}">
                <a16:creationId xmlns:a16="http://schemas.microsoft.com/office/drawing/2014/main" id="{52428D87-EA98-470B-B5CF-EB173D4C2DDF}"/>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3647068C-FAB8-4B90-82FD-9EB1DECDA46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46364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pPr rtl="0"/>
            <a:fld id="{16853A4C-5C46-4003-84B3-7475B84897FA}" type="datetime1">
              <a:rPr lang="nl-NL" noProof="0" smtClean="0"/>
              <a:t>7-11-2024</a:t>
            </a:fld>
            <a:endParaRPr lang="nl-NL" noProof="0" dirty="0"/>
          </a:p>
        </p:txBody>
      </p:sp>
      <p:sp>
        <p:nvSpPr>
          <p:cNvPr id="6" name="Tijdelijke aanduiding voor voettekst 5"/>
          <p:cNvSpPr>
            <a:spLocks noGrp="1"/>
          </p:cNvSpPr>
          <p:nvPr>
            <p:ph type="ftr" sz="quarter" idx="11"/>
          </p:nvPr>
        </p:nvSpPr>
        <p:spPr>
          <a:xfrm>
            <a:off x="1097279" y="6446838"/>
            <a:ext cx="6818262" cy="365125"/>
          </a:xfrm>
        </p:spPr>
        <p:txBody>
          <a:bodyPr rtlCol="0"/>
          <a:lstStyle/>
          <a:p>
            <a:pPr algn="l"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87833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38D3D-DAD1-4CEE-A915-2E6AC1625A0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719FB09-E86A-42CE-921F-D0677206F9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86D5CE6-A962-40B8-ACC9-2DC8CFC352BC}"/>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5" name="Tijdelijke aanduiding voor voettekst 4">
            <a:extLst>
              <a:ext uri="{FF2B5EF4-FFF2-40B4-BE49-F238E27FC236}">
                <a16:creationId xmlns:a16="http://schemas.microsoft.com/office/drawing/2014/main" id="{C329B8E5-6897-4B91-BFD5-60AC9450E583}"/>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B19E776-B45A-4909-83AA-8609A73672D2}"/>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428804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D384F-B7BD-4773-97AB-219D4416C449}"/>
              </a:ext>
            </a:extLst>
          </p:cNvPr>
          <p:cNvSpPr>
            <a:spLocks noGrp="1"/>
          </p:cNvSpPr>
          <p:nvPr>
            <p:ph type="title"/>
          </p:nvPr>
        </p:nvSpPr>
        <p:spPr/>
        <p:txBody>
          <a:bodyPr lIns="900000"/>
          <a:lstStyle/>
          <a:p>
            <a:r>
              <a:rPr lang="nl-NL" dirty="0"/>
              <a:t>Klik om stijl te bewerken</a:t>
            </a:r>
            <a:endParaRPr lang="en-GB" dirty="0"/>
          </a:p>
        </p:txBody>
      </p:sp>
      <p:sp>
        <p:nvSpPr>
          <p:cNvPr id="3" name="Tijdelijke aanduiding voor inhoud 2">
            <a:extLst>
              <a:ext uri="{FF2B5EF4-FFF2-40B4-BE49-F238E27FC236}">
                <a16:creationId xmlns:a16="http://schemas.microsoft.com/office/drawing/2014/main" id="{80E33378-C958-41C6-BCC1-7785C075E7A2}"/>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620B8573-2884-4A3F-80E4-4262945A21F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2CD1C39C-9B1E-4723-AE44-C618E07DEBE8}"/>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6" name="Tijdelijke aanduiding voor voettekst 5">
            <a:extLst>
              <a:ext uri="{FF2B5EF4-FFF2-40B4-BE49-F238E27FC236}">
                <a16:creationId xmlns:a16="http://schemas.microsoft.com/office/drawing/2014/main" id="{39D804D4-B332-43EF-A794-702226FACDDD}"/>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F2AEF273-2DBA-4FFE-BCB8-4BF54A10788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68828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6A135-E54E-4D31-B88F-81A8F4D44AEA}"/>
              </a:ext>
            </a:extLst>
          </p:cNvPr>
          <p:cNvSpPr>
            <a:spLocks noGrp="1"/>
          </p:cNvSpPr>
          <p:nvPr>
            <p:ph type="title"/>
          </p:nvPr>
        </p:nvSpPr>
        <p:spPr>
          <a:xfrm>
            <a:off x="839788" y="365125"/>
            <a:ext cx="10515600" cy="1325563"/>
          </a:xfrm>
        </p:spPr>
        <p:txBody>
          <a:bodyPr lIns="900000"/>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3AC73651-450A-43B9-8A95-89D8AB4DB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E3AA44E-52CD-43C1-84E6-4ED75AAF79E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5EBA7D37-C35A-4E48-8153-FC5BD898D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BF8EDB7-494D-4818-94E6-B884FD365E2F}"/>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FDEE9D07-490F-48DA-8EE2-84A6DDCDB031}"/>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8" name="Tijdelijke aanduiding voor voettekst 7">
            <a:extLst>
              <a:ext uri="{FF2B5EF4-FFF2-40B4-BE49-F238E27FC236}">
                <a16:creationId xmlns:a16="http://schemas.microsoft.com/office/drawing/2014/main" id="{1A205239-935E-4379-8CA2-8B840E6C0938}"/>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20DF94DD-6CB8-4810-9255-4F9915A9D79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302294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E90F4-BD32-4DBB-83A4-431499642351}"/>
              </a:ext>
            </a:extLst>
          </p:cNvPr>
          <p:cNvSpPr>
            <a:spLocks noGrp="1"/>
          </p:cNvSpPr>
          <p:nvPr>
            <p:ph type="title"/>
          </p:nvPr>
        </p:nvSpPr>
        <p:spPr/>
        <p:txBody>
          <a:bodyPr lIns="900000"/>
          <a:lstStyle/>
          <a:p>
            <a:r>
              <a:rPr lang="nl-NL" dirty="0"/>
              <a:t>Klik om stijl te bewerken</a:t>
            </a:r>
            <a:endParaRPr lang="en-GB" dirty="0"/>
          </a:p>
        </p:txBody>
      </p:sp>
      <p:sp>
        <p:nvSpPr>
          <p:cNvPr id="3" name="Tijdelijke aanduiding voor datum 2">
            <a:extLst>
              <a:ext uri="{FF2B5EF4-FFF2-40B4-BE49-F238E27FC236}">
                <a16:creationId xmlns:a16="http://schemas.microsoft.com/office/drawing/2014/main" id="{2191F38D-F90D-4715-BA70-B37F3F884C52}"/>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4" name="Tijdelijke aanduiding voor voettekst 3">
            <a:extLst>
              <a:ext uri="{FF2B5EF4-FFF2-40B4-BE49-F238E27FC236}">
                <a16:creationId xmlns:a16="http://schemas.microsoft.com/office/drawing/2014/main" id="{E8CA14C1-A8D1-481C-8972-EBCF56A0F096}"/>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1E9D40C9-CF03-4085-834A-F5AF4660DEC0}"/>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19391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AED0F43-5902-4E62-A1A7-9CB1D3D16F77}"/>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3" name="Tijdelijke aanduiding voor voettekst 2">
            <a:extLst>
              <a:ext uri="{FF2B5EF4-FFF2-40B4-BE49-F238E27FC236}">
                <a16:creationId xmlns:a16="http://schemas.microsoft.com/office/drawing/2014/main" id="{1C0D8D8F-60C2-4D6E-9A07-9465BE03D95F}"/>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4D513F24-0E26-4338-8A94-BF412FDE9C97}"/>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23787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D1DA7-40F9-4EF7-A069-A93B2CB5EC27}"/>
              </a:ext>
            </a:extLst>
          </p:cNvPr>
          <p:cNvSpPr>
            <a:spLocks noGrp="1"/>
          </p:cNvSpPr>
          <p:nvPr>
            <p:ph type="title"/>
          </p:nvPr>
        </p:nvSpPr>
        <p:spPr>
          <a:xfrm>
            <a:off x="839788" y="457200"/>
            <a:ext cx="3932237" cy="1600200"/>
          </a:xfrm>
        </p:spPr>
        <p:txBody>
          <a:bodyPr lIns="900000" anchor="b"/>
          <a:lstStyle>
            <a:lvl1pPr>
              <a:defRPr sz="3200"/>
            </a:lvl1pPr>
          </a:lstStyle>
          <a:p>
            <a:r>
              <a:rPr lang="nl-NL" dirty="0"/>
              <a:t>Klik om stijl te bewerken</a:t>
            </a:r>
            <a:endParaRPr lang="en-GB" dirty="0"/>
          </a:p>
        </p:txBody>
      </p:sp>
      <p:sp>
        <p:nvSpPr>
          <p:cNvPr id="3" name="Tijdelijke aanduiding voor inhoud 2">
            <a:extLst>
              <a:ext uri="{FF2B5EF4-FFF2-40B4-BE49-F238E27FC236}">
                <a16:creationId xmlns:a16="http://schemas.microsoft.com/office/drawing/2014/main" id="{EF63A815-3D48-466F-BE9A-77DBFEF9B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4EA27509-6183-4268-82C2-96CA86875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4050A51-BE35-4F42-B791-22F18DED8B5F}"/>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6" name="Tijdelijke aanduiding voor voettekst 5">
            <a:extLst>
              <a:ext uri="{FF2B5EF4-FFF2-40B4-BE49-F238E27FC236}">
                <a16:creationId xmlns:a16="http://schemas.microsoft.com/office/drawing/2014/main" id="{D7B0443E-C0F6-41B1-8353-F8DC5580223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B0C09140-DC62-4B7A-84EC-C152E303ABF1}"/>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25167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CF9B0-CAB2-4DE1-B3B3-A17CC2505AA4}"/>
              </a:ext>
            </a:extLst>
          </p:cNvPr>
          <p:cNvSpPr>
            <a:spLocks noGrp="1"/>
          </p:cNvSpPr>
          <p:nvPr>
            <p:ph type="title"/>
          </p:nvPr>
        </p:nvSpPr>
        <p:spPr>
          <a:xfrm>
            <a:off x="839788" y="457200"/>
            <a:ext cx="3932237" cy="1600200"/>
          </a:xfrm>
        </p:spPr>
        <p:txBody>
          <a:bodyPr lIns="900000" anchor="b"/>
          <a:lstStyle>
            <a:lvl1pPr>
              <a:defRPr sz="3200"/>
            </a:lvl1pPr>
          </a:lstStyle>
          <a:p>
            <a:r>
              <a:rPr lang="nl-NL" dirty="0"/>
              <a:t>Klik om stijl te bewerken</a:t>
            </a:r>
            <a:endParaRPr lang="en-GB" dirty="0"/>
          </a:p>
        </p:txBody>
      </p:sp>
      <p:sp>
        <p:nvSpPr>
          <p:cNvPr id="3" name="Tijdelijke aanduiding voor afbeelding 2">
            <a:extLst>
              <a:ext uri="{FF2B5EF4-FFF2-40B4-BE49-F238E27FC236}">
                <a16:creationId xmlns:a16="http://schemas.microsoft.com/office/drawing/2014/main" id="{188CD582-7595-40D8-84BC-AE40F1EAF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7345F4D0-9540-421F-9F4E-CCFFB00B7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E9F131B-995A-4BE9-A776-99447326D947}"/>
              </a:ext>
            </a:extLst>
          </p:cNvPr>
          <p:cNvSpPr>
            <a:spLocks noGrp="1"/>
          </p:cNvSpPr>
          <p:nvPr>
            <p:ph type="dt" sz="half" idx="10"/>
          </p:nvPr>
        </p:nvSpPr>
        <p:spPr/>
        <p:txBody>
          <a:bodyPr lIns="360000"/>
          <a:lstStyle/>
          <a:p>
            <a:fld id="{0A1652A8-C380-47D4-AD02-0B30ADB82A86}" type="datetimeFigureOut">
              <a:rPr lang="en-GB" smtClean="0"/>
              <a:t>07/11/2024</a:t>
            </a:fld>
            <a:endParaRPr lang="en-GB" dirty="0"/>
          </a:p>
        </p:txBody>
      </p:sp>
      <p:sp>
        <p:nvSpPr>
          <p:cNvPr id="6" name="Tijdelijke aanduiding voor voettekst 5">
            <a:extLst>
              <a:ext uri="{FF2B5EF4-FFF2-40B4-BE49-F238E27FC236}">
                <a16:creationId xmlns:a16="http://schemas.microsoft.com/office/drawing/2014/main" id="{30B2B882-560E-4B3E-A07F-2A746A7AE749}"/>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3DB203D1-F6BD-4CB1-ABD7-9CA90C40123C}"/>
              </a:ext>
            </a:extLst>
          </p:cNvPr>
          <p:cNvSpPr>
            <a:spLocks noGrp="1"/>
          </p:cNvSpPr>
          <p:nvPr>
            <p:ph type="sldNum" sz="quarter" idx="12"/>
          </p:nvPr>
        </p:nvSpPr>
        <p:spPr/>
        <p:txBody>
          <a:bodyPr/>
          <a:lstStyle/>
          <a:p>
            <a:fld id="{CF16E6FD-7BF8-485A-A317-C3090DB7CD90}" type="slidenum">
              <a:rPr lang="en-GB" smtClean="0"/>
              <a:t>‹nr.›</a:t>
            </a:fld>
            <a:endParaRPr lang="en-GB"/>
          </a:p>
        </p:txBody>
      </p:sp>
    </p:spTree>
    <p:extLst>
      <p:ext uri="{BB962C8B-B14F-4D97-AF65-F5344CB8AC3E}">
        <p14:creationId xmlns:p14="http://schemas.microsoft.com/office/powerpoint/2010/main" val="413223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E7D2FCE-43E1-469A-BA92-AFE683CD211C}"/>
              </a:ext>
            </a:extLst>
          </p:cNvPr>
          <p:cNvSpPr>
            <a:spLocks noGrp="1"/>
          </p:cNvSpPr>
          <p:nvPr>
            <p:ph type="title"/>
          </p:nvPr>
        </p:nvSpPr>
        <p:spPr>
          <a:xfrm>
            <a:off x="838200" y="365125"/>
            <a:ext cx="10515600" cy="1325563"/>
          </a:xfrm>
          <a:prstGeom prst="rect">
            <a:avLst/>
          </a:prstGeom>
        </p:spPr>
        <p:txBody>
          <a:bodyPr vert="horz" lIns="90000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656707A-5AD3-42FD-8F54-705C8C2B7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72F4D684-CDAA-4ED5-9318-A8E767101DD9}"/>
              </a:ext>
            </a:extLst>
          </p:cNvPr>
          <p:cNvSpPr>
            <a:spLocks noGrp="1"/>
          </p:cNvSpPr>
          <p:nvPr>
            <p:ph type="dt" sz="half" idx="2"/>
          </p:nvPr>
        </p:nvSpPr>
        <p:spPr>
          <a:xfrm>
            <a:off x="838200" y="6356350"/>
            <a:ext cx="2743200" cy="365125"/>
          </a:xfrm>
          <a:prstGeom prst="rect">
            <a:avLst/>
          </a:prstGeom>
        </p:spPr>
        <p:txBody>
          <a:bodyPr vert="horz" lIns="360000" tIns="45720" rIns="91440" bIns="45720" rtlCol="0" anchor="ctr"/>
          <a:lstStyle>
            <a:lvl1pPr algn="l">
              <a:defRPr sz="1200">
                <a:solidFill>
                  <a:schemeClr val="tx1">
                    <a:tint val="75000"/>
                  </a:schemeClr>
                </a:solidFill>
              </a:defRPr>
            </a:lvl1pPr>
          </a:lstStyle>
          <a:p>
            <a:fld id="{0A1652A8-C380-47D4-AD02-0B30ADB82A86}" type="datetimeFigureOut">
              <a:rPr lang="en-GB" smtClean="0"/>
              <a:t>07/11/2024</a:t>
            </a:fld>
            <a:endParaRPr lang="en-GB" dirty="0"/>
          </a:p>
        </p:txBody>
      </p:sp>
      <p:sp>
        <p:nvSpPr>
          <p:cNvPr id="5" name="Tijdelijke aanduiding voor voettekst 4">
            <a:extLst>
              <a:ext uri="{FF2B5EF4-FFF2-40B4-BE49-F238E27FC236}">
                <a16:creationId xmlns:a16="http://schemas.microsoft.com/office/drawing/2014/main" id="{243298AF-A0D2-49D0-9862-63E9A9BF7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A379604E-91FE-45CB-8709-FB227026E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6E6FD-7BF8-485A-A317-C3090DB7CD90}" type="slidenum">
              <a:rPr lang="en-GB" smtClean="0"/>
              <a:t>‹nr.›</a:t>
            </a:fld>
            <a:endParaRPr lang="en-GB"/>
          </a:p>
        </p:txBody>
      </p:sp>
    </p:spTree>
    <p:extLst>
      <p:ext uri="{BB962C8B-B14F-4D97-AF65-F5344CB8AC3E}">
        <p14:creationId xmlns:p14="http://schemas.microsoft.com/office/powerpoint/2010/main" val="8702090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339AEC41-D78A-42D4-BC1C-9858B0DE8185}" type="datetime1">
              <a:rPr lang="nl-NL" noProof="0" smtClean="0"/>
              <a:t>7-11-2024</a:t>
            </a:fld>
            <a:endParaRPr lang="nl-NL" noProof="0" dirty="0"/>
          </a:p>
        </p:txBody>
      </p:sp>
      <p:sp>
        <p:nvSpPr>
          <p:cNvPr id="5" name="Tijdelijke aanduiding voor voettekst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nl-NL" noProof="0" dirty="0"/>
          </a:p>
        </p:txBody>
      </p:sp>
      <p:sp>
        <p:nvSpPr>
          <p:cNvPr id="6" name="Tijdelijke aanduiding voor dia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nl-NL" noProof="0" smtClean="0"/>
              <a:t>‹nr.›</a:t>
            </a:fld>
            <a:endParaRPr lang="nl-NL" noProof="0" dirty="0"/>
          </a:p>
        </p:txBody>
      </p:sp>
      <p:cxnSp>
        <p:nvCxnSpPr>
          <p:cNvPr id="10" name="Rechte verbindingslijn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83144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55786-6F41-4C14-B16A-8046D894E1A8}"/>
              </a:ext>
            </a:extLst>
          </p:cNvPr>
          <p:cNvSpPr>
            <a:spLocks noGrp="1"/>
          </p:cNvSpPr>
          <p:nvPr>
            <p:ph type="ctrTitle"/>
          </p:nvPr>
        </p:nvSpPr>
        <p:spPr/>
        <p:txBody>
          <a:bodyPr/>
          <a:lstStyle/>
          <a:p>
            <a:r>
              <a:rPr lang="en-GB" b="1" dirty="0" err="1">
                <a:solidFill>
                  <a:schemeClr val="bg1"/>
                </a:solidFill>
                <a:latin typeface="Proxima Nova" panose="02000506030000020004" pitchFamily="50" charset="0"/>
                <a:ea typeface="Tahoma" panose="020B0604030504040204" pitchFamily="34" charset="0"/>
                <a:cs typeface="Tahoma" panose="020B0604030504040204" pitchFamily="34" charset="0"/>
              </a:rPr>
              <a:t>Gemeente</a:t>
            </a:r>
            <a:r>
              <a:rPr lang="en-GB" b="1" dirty="0">
                <a:solidFill>
                  <a:schemeClr val="bg1"/>
                </a:solidFill>
                <a:latin typeface="Proxima Nova" panose="02000506030000020004" pitchFamily="50" charset="0"/>
                <a:ea typeface="Tahoma" panose="020B0604030504040204" pitchFamily="34" charset="0"/>
                <a:cs typeface="Tahoma" panose="020B0604030504040204" pitchFamily="34" charset="0"/>
              </a:rPr>
              <a:t> </a:t>
            </a:r>
            <a:r>
              <a:rPr lang="en-GB" b="1" dirty="0" err="1">
                <a:solidFill>
                  <a:schemeClr val="bg1"/>
                </a:solidFill>
                <a:latin typeface="Proxima Nova" panose="02000506030000020004" pitchFamily="50" charset="0"/>
                <a:ea typeface="Tahoma" panose="020B0604030504040204" pitchFamily="34" charset="0"/>
                <a:cs typeface="Tahoma" panose="020B0604030504040204" pitchFamily="34" charset="0"/>
              </a:rPr>
              <a:t>Nunspeet</a:t>
            </a:r>
            <a:r>
              <a:rPr lang="en-GB" b="1" dirty="0">
                <a:solidFill>
                  <a:schemeClr val="bg1"/>
                </a:solidFill>
                <a:latin typeface="Proxima Nova" panose="02000506030000020004" pitchFamily="50" charset="0"/>
                <a:ea typeface="Tahoma" panose="020B0604030504040204" pitchFamily="34" charset="0"/>
                <a:cs typeface="Tahoma" panose="020B0604030504040204" pitchFamily="34" charset="0"/>
              </a:rPr>
              <a:t>	</a:t>
            </a:r>
          </a:p>
        </p:txBody>
      </p:sp>
      <p:sp>
        <p:nvSpPr>
          <p:cNvPr id="3" name="Ondertitel 2">
            <a:extLst>
              <a:ext uri="{FF2B5EF4-FFF2-40B4-BE49-F238E27FC236}">
                <a16:creationId xmlns:a16="http://schemas.microsoft.com/office/drawing/2014/main" id="{585AF6E8-1C99-403C-9F56-CB1E327E08CD}"/>
              </a:ext>
            </a:extLst>
          </p:cNvPr>
          <p:cNvSpPr>
            <a:spLocks noGrp="1"/>
          </p:cNvSpPr>
          <p:nvPr>
            <p:ph type="subTitle" idx="1"/>
          </p:nvPr>
        </p:nvSpPr>
        <p:spPr/>
        <p:txBody>
          <a:bodyPr>
            <a:normAutofit/>
          </a:bodyPr>
          <a:lstStyle/>
          <a:p>
            <a:r>
              <a:rPr lang="nl-NL" sz="3200" dirty="0"/>
              <a:t>Diagnoseluwe gemeente</a:t>
            </a:r>
            <a:endParaRPr lang="en-GB" sz="3200" dirty="0">
              <a:solidFill>
                <a:schemeClr val="bg1"/>
              </a:solidFill>
              <a:latin typeface="Alwyn New Rounded Lt" panose="02000503040000020004"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2453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B8AB8-F410-179A-24E1-7315536CAA54}"/>
              </a:ext>
            </a:extLst>
          </p:cNvPr>
          <p:cNvSpPr>
            <a:spLocks noGrp="1"/>
          </p:cNvSpPr>
          <p:nvPr>
            <p:ph type="title"/>
          </p:nvPr>
        </p:nvSpPr>
        <p:spPr/>
        <p:txBody>
          <a:bodyPr/>
          <a:lstStyle/>
          <a:p>
            <a:r>
              <a:rPr lang="nl-NL" dirty="0"/>
              <a:t>Route naar diagnoseluwe gemeente</a:t>
            </a:r>
            <a:br>
              <a:rPr lang="nl-NL" dirty="0"/>
            </a:br>
            <a:r>
              <a:rPr lang="nl-NL" dirty="0"/>
              <a:t>   * bewustwording netwerk</a:t>
            </a:r>
          </a:p>
        </p:txBody>
      </p:sp>
      <p:sp>
        <p:nvSpPr>
          <p:cNvPr id="3" name="Tijdelijke aanduiding voor inhoud 2">
            <a:extLst>
              <a:ext uri="{FF2B5EF4-FFF2-40B4-BE49-F238E27FC236}">
                <a16:creationId xmlns:a16="http://schemas.microsoft.com/office/drawing/2014/main" id="{3673F487-7DD6-ADBB-82F1-99DEC6D2EB16}"/>
              </a:ext>
            </a:extLst>
          </p:cNvPr>
          <p:cNvSpPr>
            <a:spLocks noGrp="1"/>
          </p:cNvSpPr>
          <p:nvPr>
            <p:ph idx="1"/>
          </p:nvPr>
        </p:nvSpPr>
        <p:spPr/>
        <p:txBody>
          <a:bodyPr>
            <a:normAutofit fontScale="92500" lnSpcReduction="20000"/>
          </a:bodyPr>
          <a:lstStyle/>
          <a:p>
            <a:r>
              <a:rPr lang="nl-NL" b="1" dirty="0"/>
              <a:t>- Interne brainstorm – jeugd / volksgezondheid / wmo / </a:t>
            </a:r>
            <a:r>
              <a:rPr lang="nl-NL" b="1" dirty="0" err="1"/>
              <a:t>straathoekwerk</a:t>
            </a:r>
            <a:r>
              <a:rPr lang="nl-NL" b="1" dirty="0"/>
              <a:t> / procesregisseur </a:t>
            </a:r>
          </a:p>
          <a:p>
            <a:r>
              <a:rPr lang="nl-NL" b="1" dirty="0"/>
              <a:t>- Lancering ‘diagnoseluwe gemeente’ – bijeenkomst met 135 partners werkzaam in de sociale basis en (psychische) gezondheidszorg in de gemeente Nunspeet</a:t>
            </a:r>
          </a:p>
          <a:p>
            <a:r>
              <a:rPr lang="nl-NL" b="1" dirty="0"/>
              <a:t>- GEM – Ecosysteem mentale gezondheid (waarin mensen zich aan elkaar verbinden om een weg te vinden uit het ‘</a:t>
            </a:r>
            <a:r>
              <a:rPr lang="nl-NL" b="1" dirty="0" err="1"/>
              <a:t>stoornisdenken</a:t>
            </a:r>
            <a:r>
              <a:rPr lang="nl-NL" b="1" dirty="0"/>
              <a:t>’ richting herstelgericht samenleven)</a:t>
            </a:r>
          </a:p>
          <a:p>
            <a:r>
              <a:rPr lang="nl-NL" b="1" dirty="0"/>
              <a:t>- Bijeenkomst maatschappelijke zorg Noord-Veluwse gemeenten, Jim van Os – Ecosysteem mentale gezondheid (GGZ, POH/Huisartsen, welzijnspartijen, zorginstellingen, verslavingszorg, gehandicaptenzorg, ervaringsdeskundigen en gemeenten) </a:t>
            </a:r>
          </a:p>
          <a:p>
            <a:r>
              <a:rPr lang="nl-NL" b="1" dirty="0"/>
              <a:t>- Huisartsen </a:t>
            </a:r>
          </a:p>
          <a:p>
            <a:r>
              <a:rPr lang="nl-NL" b="1" dirty="0"/>
              <a:t>- Onderwijs</a:t>
            </a:r>
          </a:p>
        </p:txBody>
      </p:sp>
    </p:spTree>
    <p:extLst>
      <p:ext uri="{BB962C8B-B14F-4D97-AF65-F5344CB8AC3E}">
        <p14:creationId xmlns:p14="http://schemas.microsoft.com/office/powerpoint/2010/main" val="370717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F0C8C-47C9-62E5-798A-681679D87192}"/>
              </a:ext>
            </a:extLst>
          </p:cNvPr>
          <p:cNvSpPr>
            <a:spLocks noGrp="1"/>
          </p:cNvSpPr>
          <p:nvPr>
            <p:ph type="title"/>
          </p:nvPr>
        </p:nvSpPr>
        <p:spPr/>
        <p:txBody>
          <a:bodyPr/>
          <a:lstStyle/>
          <a:p>
            <a:r>
              <a:rPr lang="nl-NL" dirty="0"/>
              <a:t>Route naar diagnoseluwe gemeente</a:t>
            </a:r>
            <a:br>
              <a:rPr lang="nl-NL" dirty="0"/>
            </a:br>
            <a:r>
              <a:rPr lang="nl-NL" dirty="0"/>
              <a:t>   * bewustwording raad</a:t>
            </a:r>
          </a:p>
        </p:txBody>
      </p:sp>
      <p:sp>
        <p:nvSpPr>
          <p:cNvPr id="3" name="Tijdelijke aanduiding voor inhoud 2">
            <a:extLst>
              <a:ext uri="{FF2B5EF4-FFF2-40B4-BE49-F238E27FC236}">
                <a16:creationId xmlns:a16="http://schemas.microsoft.com/office/drawing/2014/main" id="{597BCF4E-F825-3DFB-81CC-5D6C5CA3CA80}"/>
              </a:ext>
            </a:extLst>
          </p:cNvPr>
          <p:cNvSpPr>
            <a:spLocks noGrp="1"/>
          </p:cNvSpPr>
          <p:nvPr>
            <p:ph idx="1"/>
          </p:nvPr>
        </p:nvSpPr>
        <p:spPr/>
        <p:txBody>
          <a:bodyPr/>
          <a:lstStyle/>
          <a:p>
            <a:r>
              <a:rPr lang="nl-NL" b="1" dirty="0"/>
              <a:t>- Klankbordgroep Jeugd</a:t>
            </a:r>
          </a:p>
          <a:p>
            <a:r>
              <a:rPr lang="nl-NL" b="1" dirty="0"/>
              <a:t>- Vertellen en laten vertellen (penvriendin van de raad, hoorcollege, online)</a:t>
            </a:r>
          </a:p>
          <a:p>
            <a:r>
              <a:rPr lang="nl-NL" b="1" dirty="0"/>
              <a:t>- Momentum krijgen en aan de slag (motie CDA/CU bij perspectievennota – pilot bij </a:t>
            </a:r>
            <a:r>
              <a:rPr lang="nl-NL" b="1" dirty="0" err="1"/>
              <a:t>begrotingsraad</a:t>
            </a:r>
            <a:r>
              <a:rPr lang="nl-NL" b="1" dirty="0"/>
              <a:t>)</a:t>
            </a:r>
          </a:p>
          <a:p>
            <a:endParaRPr lang="nl-NL" dirty="0"/>
          </a:p>
        </p:txBody>
      </p:sp>
    </p:spTree>
    <p:extLst>
      <p:ext uri="{BB962C8B-B14F-4D97-AF65-F5344CB8AC3E}">
        <p14:creationId xmlns:p14="http://schemas.microsoft.com/office/powerpoint/2010/main" val="151263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DA1969-704C-BD9C-3E2D-C0E19013BB30}"/>
              </a:ext>
            </a:extLst>
          </p:cNvPr>
          <p:cNvPicPr>
            <a:picLocks noChangeAspect="1"/>
          </p:cNvPicPr>
          <p:nvPr/>
        </p:nvPicPr>
        <p:blipFill>
          <a:blip r:embed="rId2"/>
          <a:stretch>
            <a:fillRect/>
          </a:stretch>
        </p:blipFill>
        <p:spPr>
          <a:xfrm>
            <a:off x="6717030" y="3079321"/>
            <a:ext cx="4438650" cy="2980699"/>
          </a:xfrm>
          <a:prstGeom prst="rect">
            <a:avLst/>
          </a:prstGeom>
        </p:spPr>
      </p:pic>
      <p:sp>
        <p:nvSpPr>
          <p:cNvPr id="2" name="Titel 1">
            <a:extLst>
              <a:ext uri="{FF2B5EF4-FFF2-40B4-BE49-F238E27FC236}">
                <a16:creationId xmlns:a16="http://schemas.microsoft.com/office/drawing/2014/main" id="{4BD51F79-551A-1329-F196-15F17CF22E21}"/>
              </a:ext>
            </a:extLst>
          </p:cNvPr>
          <p:cNvSpPr>
            <a:spLocks noGrp="1"/>
          </p:cNvSpPr>
          <p:nvPr>
            <p:ph type="title"/>
          </p:nvPr>
        </p:nvSpPr>
        <p:spPr/>
        <p:txBody>
          <a:bodyPr/>
          <a:lstStyle/>
          <a:p>
            <a:r>
              <a:rPr lang="nl-NL" dirty="0"/>
              <a:t>Route naar diagnoseluwe gemeente</a:t>
            </a:r>
            <a:br>
              <a:rPr lang="nl-NL" dirty="0"/>
            </a:br>
            <a:r>
              <a:rPr lang="nl-NL" dirty="0"/>
              <a:t>   * bewustwording samenleving</a:t>
            </a:r>
          </a:p>
        </p:txBody>
      </p:sp>
      <p:sp>
        <p:nvSpPr>
          <p:cNvPr id="3" name="Tijdelijke aanduiding voor inhoud 2">
            <a:extLst>
              <a:ext uri="{FF2B5EF4-FFF2-40B4-BE49-F238E27FC236}">
                <a16:creationId xmlns:a16="http://schemas.microsoft.com/office/drawing/2014/main" id="{63E13AAA-158F-CA80-0ADE-E8376AED8681}"/>
              </a:ext>
            </a:extLst>
          </p:cNvPr>
          <p:cNvSpPr>
            <a:spLocks noGrp="1"/>
          </p:cNvSpPr>
          <p:nvPr>
            <p:ph idx="1"/>
          </p:nvPr>
        </p:nvSpPr>
        <p:spPr/>
        <p:txBody>
          <a:bodyPr/>
          <a:lstStyle/>
          <a:p>
            <a:r>
              <a:rPr lang="nl-NL" b="1" dirty="0"/>
              <a:t>- Gezamenlijk communicatieplan </a:t>
            </a:r>
          </a:p>
          <a:p>
            <a:r>
              <a:rPr lang="nl-NL" b="1" dirty="0"/>
              <a:t>- Zelfde taal spreken </a:t>
            </a:r>
          </a:p>
          <a:p>
            <a:r>
              <a:rPr lang="nl-NL" b="1" dirty="0"/>
              <a:t>- Uitleggen (recht doen, placebo, belang gemeenschappen)</a:t>
            </a:r>
          </a:p>
          <a:p>
            <a:pPr marL="1471400" lvl="8" indent="0">
              <a:buNone/>
            </a:pPr>
            <a:endParaRPr lang="nl-NL" dirty="0"/>
          </a:p>
        </p:txBody>
      </p:sp>
    </p:spTree>
    <p:extLst>
      <p:ext uri="{BB962C8B-B14F-4D97-AF65-F5344CB8AC3E}">
        <p14:creationId xmlns:p14="http://schemas.microsoft.com/office/powerpoint/2010/main" val="359656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8E735-CC73-C300-57BC-8B7A1B04DDD5}"/>
              </a:ext>
            </a:extLst>
          </p:cNvPr>
          <p:cNvSpPr>
            <a:spLocks noGrp="1"/>
          </p:cNvSpPr>
          <p:nvPr>
            <p:ph type="title"/>
          </p:nvPr>
        </p:nvSpPr>
        <p:spPr/>
        <p:txBody>
          <a:bodyPr/>
          <a:lstStyle/>
          <a:p>
            <a:r>
              <a:rPr lang="nl-NL" dirty="0"/>
              <a:t>Inhoud Pilot</a:t>
            </a:r>
          </a:p>
        </p:txBody>
      </p:sp>
      <p:sp>
        <p:nvSpPr>
          <p:cNvPr id="3" name="Tijdelijke aanduiding voor inhoud 2">
            <a:extLst>
              <a:ext uri="{FF2B5EF4-FFF2-40B4-BE49-F238E27FC236}">
                <a16:creationId xmlns:a16="http://schemas.microsoft.com/office/drawing/2014/main" id="{26EA4D4C-BB8A-E556-111A-7FA82CA65447}"/>
              </a:ext>
            </a:extLst>
          </p:cNvPr>
          <p:cNvSpPr>
            <a:spLocks noGrp="1"/>
          </p:cNvSpPr>
          <p:nvPr>
            <p:ph idx="1"/>
          </p:nvPr>
        </p:nvSpPr>
        <p:spPr/>
        <p:txBody>
          <a:bodyPr/>
          <a:lstStyle/>
          <a:p>
            <a:r>
              <a:rPr lang="nl-NL" b="1" dirty="0"/>
              <a:t>We zien dat er steeds meer een beroep op specialistische jeugdhulp wordt gedaan. </a:t>
            </a:r>
          </a:p>
          <a:p>
            <a:r>
              <a:rPr lang="nl-NL" b="1" dirty="0"/>
              <a:t>In Nunspeet krijgt 9,2% van de kinderen een vorm van specialistische zorg. Wij geloven dat dit anders kan. </a:t>
            </a:r>
          </a:p>
          <a:p>
            <a:r>
              <a:rPr lang="nl-NL" b="1" dirty="0">
                <a:solidFill>
                  <a:schemeClr val="accent4">
                    <a:lumMod val="75000"/>
                  </a:schemeClr>
                </a:solidFill>
              </a:rPr>
              <a:t>Kinderen hebben recht op de ondersteuning die ze nodig hebben, maar mogen zij ook het recht hebben om geen jeugdhulp te krijgen? </a:t>
            </a:r>
          </a:p>
          <a:p>
            <a:r>
              <a:rPr lang="nl-NL" b="1" dirty="0"/>
              <a:t>Wij willen kinderen niet belasten met problemen die niet van hen zijn. Heel veel problemen worden met jeugdhulp opgelost, die helemaal niet ontstaan zijn bij het kind, maar in zijn omgeving.</a:t>
            </a:r>
          </a:p>
        </p:txBody>
      </p:sp>
    </p:spTree>
    <p:extLst>
      <p:ext uri="{BB962C8B-B14F-4D97-AF65-F5344CB8AC3E}">
        <p14:creationId xmlns:p14="http://schemas.microsoft.com/office/powerpoint/2010/main" val="343695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71FD1-1E40-E964-A731-3B0FB5EBA336}"/>
              </a:ext>
            </a:extLst>
          </p:cNvPr>
          <p:cNvSpPr>
            <a:spLocks noGrp="1"/>
          </p:cNvSpPr>
          <p:nvPr>
            <p:ph type="title"/>
          </p:nvPr>
        </p:nvSpPr>
        <p:spPr/>
        <p:txBody>
          <a:bodyPr/>
          <a:lstStyle/>
          <a:p>
            <a:r>
              <a:rPr lang="nl-NL" dirty="0"/>
              <a:t>Inhoud Pilot</a:t>
            </a:r>
          </a:p>
        </p:txBody>
      </p:sp>
      <p:sp>
        <p:nvSpPr>
          <p:cNvPr id="3" name="Tijdelijke aanduiding voor inhoud 2">
            <a:extLst>
              <a:ext uri="{FF2B5EF4-FFF2-40B4-BE49-F238E27FC236}">
                <a16:creationId xmlns:a16="http://schemas.microsoft.com/office/drawing/2014/main" id="{2B1DA22A-6B85-94C7-25B0-29758F069B23}"/>
              </a:ext>
            </a:extLst>
          </p:cNvPr>
          <p:cNvSpPr>
            <a:spLocks noGrp="1"/>
          </p:cNvSpPr>
          <p:nvPr>
            <p:ph idx="1"/>
          </p:nvPr>
        </p:nvSpPr>
        <p:spPr/>
        <p:txBody>
          <a:bodyPr>
            <a:normAutofit fontScale="92500"/>
          </a:bodyPr>
          <a:lstStyle/>
          <a:p>
            <a:r>
              <a:rPr lang="nl-NL" b="1" dirty="0"/>
              <a:t>1. Een beter en korter aanmeldproces CJG en </a:t>
            </a:r>
            <a:r>
              <a:rPr lang="nl-NL" b="1" dirty="0" err="1"/>
              <a:t>voorveld</a:t>
            </a:r>
            <a:r>
              <a:rPr lang="nl-NL" b="1" dirty="0"/>
              <a:t> (gezamenlijk gesprek, vanuit wachtlijst)</a:t>
            </a:r>
          </a:p>
          <a:p>
            <a:r>
              <a:rPr lang="nl-NL" b="1" dirty="0"/>
              <a:t>2. Een goed vrij toegankelijk aanbod, zo mogelijk op plekken waar ouders en kinderen toch al komen. We zetten hiervoor in op het ontwikkelen van ondersteuning in groepsverband en betrekken daarbij alle partijen in onze sociale basis (van welzijn tot geloofsgemeenschappen en ander verenigingsleven). </a:t>
            </a:r>
          </a:p>
          <a:p>
            <a:r>
              <a:rPr lang="nl-NL" b="1" dirty="0"/>
              <a:t>3. </a:t>
            </a:r>
            <a:r>
              <a:rPr lang="nl-NL" b="1" dirty="0" err="1"/>
              <a:t>Centering</a:t>
            </a:r>
            <a:r>
              <a:rPr lang="nl-NL" b="1" dirty="0"/>
              <a:t> ouderschap 4+/ jongeren. We stimuleren en faciliteren groepen ouders/jeugdigen die van elkaar kunnen leren en die het sociale netwerk van mensen vergroten en daarmee de </a:t>
            </a:r>
            <a:r>
              <a:rPr lang="nl-NL" b="1" dirty="0" err="1"/>
              <a:t>samenkracht</a:t>
            </a:r>
            <a:r>
              <a:rPr lang="nl-NL" b="1" dirty="0"/>
              <a:t>. Aan die groepen kunnen we zo nodig professionele begeleiding toevoegen. </a:t>
            </a:r>
          </a:p>
          <a:p>
            <a:r>
              <a:rPr lang="nl-NL" b="1" dirty="0"/>
              <a:t>4. Communicatiecampagne Passende ondersteuning dichtbij</a:t>
            </a:r>
          </a:p>
        </p:txBody>
      </p:sp>
    </p:spTree>
    <p:extLst>
      <p:ext uri="{BB962C8B-B14F-4D97-AF65-F5344CB8AC3E}">
        <p14:creationId xmlns:p14="http://schemas.microsoft.com/office/powerpoint/2010/main" val="320619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E0E98-CEAF-8C76-165B-112286BC4DB0}"/>
              </a:ext>
            </a:extLst>
          </p:cNvPr>
          <p:cNvSpPr>
            <a:spLocks noGrp="1"/>
          </p:cNvSpPr>
          <p:nvPr>
            <p:ph type="title"/>
          </p:nvPr>
        </p:nvSpPr>
        <p:spPr/>
        <p:txBody>
          <a:bodyPr/>
          <a:lstStyle/>
          <a:p>
            <a:r>
              <a:rPr lang="nl-NL" dirty="0"/>
              <a:t>Algemene voorziening dagbesteding</a:t>
            </a:r>
          </a:p>
        </p:txBody>
      </p:sp>
      <p:sp>
        <p:nvSpPr>
          <p:cNvPr id="3" name="Tijdelijke aanduiding voor inhoud 2">
            <a:extLst>
              <a:ext uri="{FF2B5EF4-FFF2-40B4-BE49-F238E27FC236}">
                <a16:creationId xmlns:a16="http://schemas.microsoft.com/office/drawing/2014/main" id="{294A6345-C6F3-5C96-979F-978AD36F1346}"/>
              </a:ext>
            </a:extLst>
          </p:cNvPr>
          <p:cNvSpPr>
            <a:spLocks noGrp="1"/>
          </p:cNvSpPr>
          <p:nvPr>
            <p:ph idx="1"/>
          </p:nvPr>
        </p:nvSpPr>
        <p:spPr/>
        <p:txBody>
          <a:bodyPr/>
          <a:lstStyle/>
          <a:p>
            <a:r>
              <a:rPr lang="nl-NL" sz="1800" dirty="0">
                <a:effectLst/>
                <a:latin typeface="Arial" panose="020B0604020202020204" pitchFamily="34" charset="0"/>
                <a:ea typeface="Times New Roman" panose="02020603050405020304" pitchFamily="18" charset="0"/>
                <a:cs typeface="Times New Roman" panose="02020603050405020304" pitchFamily="18" charset="0"/>
              </a:rPr>
              <a:t>Laagdrempelige voorziening</a:t>
            </a:r>
          </a:p>
          <a:p>
            <a:r>
              <a:rPr lang="nl-NL" sz="1800" dirty="0">
                <a:effectLst/>
                <a:latin typeface="Arial" panose="020B0604020202020204" pitchFamily="34" charset="0"/>
                <a:ea typeface="Times New Roman" panose="02020603050405020304" pitchFamily="18" charset="0"/>
                <a:cs typeface="Times New Roman" panose="02020603050405020304" pitchFamily="18" charset="0"/>
              </a:rPr>
              <a:t>Inwoners kunnen zich rechtstreeks, zonder tussenkomst van de gemeente, melden bij de aanbieder(-s) met wie we een overeenkomst hebben afgesloten voor de algemene voorziening.</a:t>
            </a:r>
          </a:p>
          <a:p>
            <a:r>
              <a:rPr lang="nl-NL" sz="1800" dirty="0">
                <a:latin typeface="Arial" panose="020B0604020202020204" pitchFamily="34" charset="0"/>
                <a:ea typeface="Times New Roman" panose="02020603050405020304" pitchFamily="18" charset="0"/>
                <a:cs typeface="Times New Roman" panose="02020603050405020304" pitchFamily="18" charset="0"/>
              </a:rPr>
              <a:t>Ontlasting mantelzorgers</a:t>
            </a:r>
          </a:p>
          <a:p>
            <a:r>
              <a:rPr lang="nl-NL" sz="1800" dirty="0">
                <a:effectLst/>
                <a:latin typeface="Arial" panose="020B0604020202020204" pitchFamily="34" charset="0"/>
                <a:ea typeface="Times New Roman" panose="02020603050405020304" pitchFamily="18" charset="0"/>
                <a:cs typeface="Times New Roman" panose="02020603050405020304" pitchFamily="18" charset="0"/>
              </a:rPr>
              <a:t>Met name bij cliënten die in de vroege fase van dementie zitten, is er in het begin vaak weerstand om naar dagbesteding te gaan. Of om een keukentafelgesprek te voeren over de noodzaak voor een </a:t>
            </a:r>
            <a:r>
              <a:rPr lang="nl-NL" sz="1800" dirty="0">
                <a:latin typeface="Arial" panose="020B0604020202020204" pitchFamily="34" charset="0"/>
                <a:ea typeface="Times New Roman" panose="02020603050405020304" pitchFamily="18" charset="0"/>
                <a:cs typeface="Times New Roman" panose="02020603050405020304" pitchFamily="18" charset="0"/>
              </a:rPr>
              <a:t>maatwerkvoorziening.</a:t>
            </a:r>
          </a:p>
          <a:p>
            <a:endParaRPr lang="nl-NL" dirty="0"/>
          </a:p>
        </p:txBody>
      </p:sp>
    </p:spTree>
    <p:extLst>
      <p:ext uri="{BB962C8B-B14F-4D97-AF65-F5344CB8AC3E}">
        <p14:creationId xmlns:p14="http://schemas.microsoft.com/office/powerpoint/2010/main" val="102593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88B1108-50C3-2428-AA6D-84F3266C17BE}"/>
              </a:ext>
            </a:extLst>
          </p:cNvPr>
          <p:cNvPicPr>
            <a:picLocks noChangeAspect="1"/>
          </p:cNvPicPr>
          <p:nvPr/>
        </p:nvPicPr>
        <p:blipFill>
          <a:blip r:embed="rId2"/>
          <a:stretch>
            <a:fillRect/>
          </a:stretch>
        </p:blipFill>
        <p:spPr>
          <a:xfrm>
            <a:off x="2343149" y="257618"/>
            <a:ext cx="8343901" cy="5896357"/>
          </a:xfrm>
          <a:prstGeom prst="rect">
            <a:avLst/>
          </a:prstGeom>
        </p:spPr>
      </p:pic>
      <p:sp>
        <p:nvSpPr>
          <p:cNvPr id="5" name="Tekstvak 4">
            <a:extLst>
              <a:ext uri="{FF2B5EF4-FFF2-40B4-BE49-F238E27FC236}">
                <a16:creationId xmlns:a16="http://schemas.microsoft.com/office/drawing/2014/main" id="{AE6F2876-3F2B-623C-163A-E79BE878966A}"/>
              </a:ext>
            </a:extLst>
          </p:cNvPr>
          <p:cNvSpPr txBox="1"/>
          <p:nvPr/>
        </p:nvSpPr>
        <p:spPr>
          <a:xfrm>
            <a:off x="9020175" y="828675"/>
            <a:ext cx="28765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srgbClr val="000000"/>
              </a:solidFill>
              <a:effectLst/>
              <a:uLnTx/>
              <a:uFillTx/>
              <a:latin typeface="Speak Pro"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1" i="0" u="none" strike="noStrike" kern="1200" cap="none" spc="0" normalizeH="0" baseline="0" noProof="0" dirty="0">
              <a:ln>
                <a:noFill/>
              </a:ln>
              <a:solidFill>
                <a:srgbClr val="000000"/>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388539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87B40-E219-6011-A4D8-EA6713B34F56}"/>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F4758EA9-B4B0-8E97-F8B8-E29FC8D3E26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9205" b="37374"/>
          <a:stretch/>
        </p:blipFill>
        <p:spPr>
          <a:xfrm>
            <a:off x="15" y="10"/>
            <a:ext cx="12191985" cy="4578340"/>
          </a:xfrm>
          <a:prstGeom prst="rect">
            <a:avLst/>
          </a:prstGeom>
          <a:noFill/>
        </p:spPr>
      </p:pic>
      <p:sp>
        <p:nvSpPr>
          <p:cNvPr id="2" name="Titel 1">
            <a:extLst>
              <a:ext uri="{FF2B5EF4-FFF2-40B4-BE49-F238E27FC236}">
                <a16:creationId xmlns:a16="http://schemas.microsoft.com/office/drawing/2014/main" id="{AA16E039-8A7A-B9AE-1954-233C8228F371}"/>
              </a:ext>
            </a:extLst>
          </p:cNvPr>
          <p:cNvSpPr>
            <a:spLocks noGrp="1"/>
          </p:cNvSpPr>
          <p:nvPr>
            <p:ph type="title"/>
          </p:nvPr>
        </p:nvSpPr>
        <p:spPr>
          <a:xfrm>
            <a:off x="1097279" y="4799362"/>
            <a:ext cx="10113645" cy="743682"/>
          </a:xfrm>
        </p:spPr>
        <p:txBody>
          <a:bodyPr rtlCol="0" anchor="b">
            <a:normAutofit/>
          </a:bodyPr>
          <a:lstStyle/>
          <a:p>
            <a:r>
              <a:rPr lang="nl-NL" dirty="0"/>
              <a:t>Diagnoseluwe gemeente</a:t>
            </a:r>
          </a:p>
        </p:txBody>
      </p:sp>
      <p:sp>
        <p:nvSpPr>
          <p:cNvPr id="3" name="Subtitel 2">
            <a:extLst>
              <a:ext uri="{FF2B5EF4-FFF2-40B4-BE49-F238E27FC236}">
                <a16:creationId xmlns:a16="http://schemas.microsoft.com/office/drawing/2014/main" id="{246F67BD-F193-47AA-089E-729A5DAA0F6E}"/>
              </a:ext>
            </a:extLst>
          </p:cNvPr>
          <p:cNvSpPr>
            <a:spLocks noGrp="1"/>
          </p:cNvSpPr>
          <p:nvPr>
            <p:ph type="body" sz="half" idx="2"/>
          </p:nvPr>
        </p:nvSpPr>
        <p:spPr>
          <a:xfrm>
            <a:off x="1097279" y="5715000"/>
            <a:ext cx="10113264" cy="609600"/>
          </a:xfrm>
        </p:spPr>
        <p:txBody>
          <a:bodyPr rtlCol="0">
            <a:normAutofit fontScale="92500" lnSpcReduction="10000"/>
          </a:bodyPr>
          <a:lstStyle/>
          <a:p>
            <a:pPr rtl="0"/>
            <a:r>
              <a:rPr lang="nl-NL" dirty="0"/>
              <a:t>Genesis 1</a:t>
            </a:r>
          </a:p>
          <a:p>
            <a:pPr rtl="0"/>
            <a:r>
              <a:rPr lang="nl-NL" dirty="0"/>
              <a:t>Psalm 139</a:t>
            </a:r>
          </a:p>
        </p:txBody>
      </p:sp>
    </p:spTree>
    <p:extLst>
      <p:ext uri="{BB962C8B-B14F-4D97-AF65-F5344CB8AC3E}">
        <p14:creationId xmlns:p14="http://schemas.microsoft.com/office/powerpoint/2010/main" val="346109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43476-02AD-B76B-8E76-9C28A8B47D18}"/>
              </a:ext>
            </a:extLst>
          </p:cNvPr>
          <p:cNvSpPr>
            <a:spLocks noGrp="1"/>
          </p:cNvSpPr>
          <p:nvPr>
            <p:ph type="title"/>
          </p:nvPr>
        </p:nvSpPr>
        <p:spPr/>
        <p:txBody>
          <a:bodyPr/>
          <a:lstStyle/>
          <a:p>
            <a:r>
              <a:rPr lang="nl-NL" dirty="0"/>
              <a:t>Motie Hackathon</a:t>
            </a:r>
          </a:p>
        </p:txBody>
      </p:sp>
      <p:sp>
        <p:nvSpPr>
          <p:cNvPr id="3" name="Tijdelijke aanduiding voor inhoud 2">
            <a:extLst>
              <a:ext uri="{FF2B5EF4-FFF2-40B4-BE49-F238E27FC236}">
                <a16:creationId xmlns:a16="http://schemas.microsoft.com/office/drawing/2014/main" id="{56A28FA0-03CD-F0B3-0526-E5BF2C27330E}"/>
              </a:ext>
            </a:extLst>
          </p:cNvPr>
          <p:cNvSpPr>
            <a:spLocks noGrp="1"/>
          </p:cNvSpPr>
          <p:nvPr>
            <p:ph idx="1"/>
          </p:nvPr>
        </p:nvSpPr>
        <p:spPr/>
        <p:txBody>
          <a:bodyPr/>
          <a:lstStyle/>
          <a:p>
            <a:pPr marL="0" indent="0">
              <a:buNone/>
            </a:pPr>
            <a:r>
              <a:rPr lang="nl-NL" dirty="0"/>
              <a:t>Opdracht:</a:t>
            </a:r>
          </a:p>
          <a:p>
            <a:r>
              <a:rPr lang="nl-NL" dirty="0"/>
              <a:t>Formuleer als groep een ChristenUnie motie voor de gemeenteraad</a:t>
            </a:r>
          </a:p>
          <a:p>
            <a:endParaRPr lang="nl-NL" dirty="0"/>
          </a:p>
          <a:p>
            <a:r>
              <a:rPr lang="nl-NL" dirty="0"/>
              <a:t>Let op:</a:t>
            </a:r>
          </a:p>
          <a:p>
            <a:pPr lvl="1"/>
            <a:r>
              <a:rPr lang="nl-NL" dirty="0"/>
              <a:t>Wat is de impact voor kinderen, jongeren en gezinnen?</a:t>
            </a:r>
          </a:p>
          <a:p>
            <a:pPr lvl="1"/>
            <a:r>
              <a:rPr lang="nl-NL" dirty="0"/>
              <a:t>Kun je de boodschap politiek goed verkopen?</a:t>
            </a:r>
          </a:p>
          <a:p>
            <a:pPr lvl="1"/>
            <a:r>
              <a:rPr lang="nl-NL" dirty="0"/>
              <a:t>Hoe komt het ChristenUnie geluid erin terug?</a:t>
            </a:r>
          </a:p>
        </p:txBody>
      </p:sp>
    </p:spTree>
    <p:extLst>
      <p:ext uri="{BB962C8B-B14F-4D97-AF65-F5344CB8AC3E}">
        <p14:creationId xmlns:p14="http://schemas.microsoft.com/office/powerpoint/2010/main" val="1889701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0FA30-F1B9-84AA-037E-E183F4ACB9DB}"/>
              </a:ext>
            </a:extLst>
          </p:cNvPr>
          <p:cNvSpPr>
            <a:spLocks noGrp="1"/>
          </p:cNvSpPr>
          <p:nvPr>
            <p:ph type="title"/>
          </p:nvPr>
        </p:nvSpPr>
        <p:spPr/>
        <p:txBody>
          <a:bodyPr/>
          <a:lstStyle/>
          <a:p>
            <a:r>
              <a:rPr lang="nl-NL" dirty="0"/>
              <a:t>Megakorte introductie in moties	</a:t>
            </a:r>
          </a:p>
        </p:txBody>
      </p:sp>
      <p:sp>
        <p:nvSpPr>
          <p:cNvPr id="3" name="Tijdelijke aanduiding voor inhoud 2">
            <a:extLst>
              <a:ext uri="{FF2B5EF4-FFF2-40B4-BE49-F238E27FC236}">
                <a16:creationId xmlns:a16="http://schemas.microsoft.com/office/drawing/2014/main" id="{5745BB16-4F28-2C4C-3FA2-AD2F311055DD}"/>
              </a:ext>
            </a:extLst>
          </p:cNvPr>
          <p:cNvSpPr>
            <a:spLocks noGrp="1"/>
          </p:cNvSpPr>
          <p:nvPr>
            <p:ph idx="1"/>
          </p:nvPr>
        </p:nvSpPr>
        <p:spPr/>
        <p:txBody>
          <a:bodyPr>
            <a:normAutofit fontScale="85000" lnSpcReduction="20000"/>
          </a:bodyPr>
          <a:lstStyle/>
          <a:p>
            <a:r>
              <a:rPr lang="nl-NL" dirty="0"/>
              <a:t>In een motie spreekt de gemeenteraad zich uit. En geeft het college een boodschap mee</a:t>
            </a:r>
          </a:p>
          <a:p>
            <a:r>
              <a:rPr lang="nl-NL" dirty="0"/>
              <a:t>Een motie begint altijd met feitelijke constateringen. Vaak een waarneming over wat speelt in de gemeente.</a:t>
            </a:r>
          </a:p>
          <a:p>
            <a:r>
              <a:rPr lang="nl-NL" dirty="0"/>
              <a:t>Tweede element bestaat uit overwegingen: hierin beken je politieke kleur en maak je duidelijk welke waarden belangrijk voor je partij zijn.</a:t>
            </a:r>
          </a:p>
          <a:p>
            <a:r>
              <a:rPr lang="nl-NL" dirty="0"/>
              <a:t>Tot slot het dictum: een concreet verzoek of een opdracht aan het college van burgemeester en wethouders om iets te doen. Bijv. een gericht onderzoek uitvoeren, het gesprek met bepaalde organisaties aangaan of een bepaald doel nastreven.</a:t>
            </a:r>
          </a:p>
          <a:p>
            <a:r>
              <a:rPr lang="nl-NL" dirty="0"/>
              <a:t>Tips:</a:t>
            </a:r>
          </a:p>
          <a:p>
            <a:pPr lvl="1"/>
            <a:r>
              <a:rPr lang="nl-NL" dirty="0"/>
              <a:t>Geef een datum mee in het dictum om de raad te informeren</a:t>
            </a:r>
          </a:p>
          <a:p>
            <a:pPr lvl="1"/>
            <a:r>
              <a:rPr lang="nl-NL" dirty="0"/>
              <a:t>Hoe scherper de motie, hoe minder partijen ervóór zullen stemmen. </a:t>
            </a:r>
          </a:p>
          <a:p>
            <a:pPr lvl="1"/>
            <a:r>
              <a:rPr lang="nl-NL" dirty="0"/>
              <a:t>Je laat dan wel duidelijk zien waar je voor staat als ChristenUnie</a:t>
            </a:r>
          </a:p>
          <a:p>
            <a:endParaRPr lang="nl-NL" dirty="0"/>
          </a:p>
        </p:txBody>
      </p:sp>
    </p:spTree>
    <p:extLst>
      <p:ext uri="{BB962C8B-B14F-4D97-AF65-F5344CB8AC3E}">
        <p14:creationId xmlns:p14="http://schemas.microsoft.com/office/powerpoint/2010/main" val="134293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9205" b="37374"/>
          <a:stretch/>
        </p:blipFill>
        <p:spPr>
          <a:xfrm>
            <a:off x="15" y="10"/>
            <a:ext cx="12191985" cy="4578340"/>
          </a:xfrm>
          <a:prstGeom prst="rect">
            <a:avLst/>
          </a:prstGeom>
          <a:noFill/>
        </p:spPr>
      </p:pic>
      <p:sp>
        <p:nvSpPr>
          <p:cNvPr id="2" name="Titel 1">
            <a:extLst>
              <a:ext uri="{FF2B5EF4-FFF2-40B4-BE49-F238E27FC236}">
                <a16:creationId xmlns:a16="http://schemas.microsoft.com/office/drawing/2014/main" id="{9AB2EA78-AEB3-469B-9025-3B17201A457B}"/>
              </a:ext>
            </a:extLst>
          </p:cNvPr>
          <p:cNvSpPr>
            <a:spLocks noGrp="1"/>
          </p:cNvSpPr>
          <p:nvPr>
            <p:ph type="title"/>
          </p:nvPr>
        </p:nvSpPr>
        <p:spPr>
          <a:xfrm>
            <a:off x="1097279" y="4799362"/>
            <a:ext cx="10113645" cy="743682"/>
          </a:xfrm>
        </p:spPr>
        <p:txBody>
          <a:bodyPr rtlCol="0" anchor="b">
            <a:normAutofit/>
          </a:bodyPr>
          <a:lstStyle/>
          <a:p>
            <a:r>
              <a:rPr lang="nl-NL" dirty="0"/>
              <a:t>Diagnoseluwe gemeente</a:t>
            </a:r>
          </a:p>
        </p:txBody>
      </p:sp>
      <p:sp>
        <p:nvSpPr>
          <p:cNvPr id="3" name="Subtitel 2">
            <a:extLst>
              <a:ext uri="{FF2B5EF4-FFF2-40B4-BE49-F238E27FC236}">
                <a16:creationId xmlns:a16="http://schemas.microsoft.com/office/drawing/2014/main" id="{255E1F2F-E259-4EA8-9FFD-3A10AF541859}"/>
              </a:ext>
            </a:extLst>
          </p:cNvPr>
          <p:cNvSpPr>
            <a:spLocks noGrp="1"/>
          </p:cNvSpPr>
          <p:nvPr>
            <p:ph type="body" sz="half" idx="2"/>
          </p:nvPr>
        </p:nvSpPr>
        <p:spPr>
          <a:xfrm>
            <a:off x="1097279" y="5715000"/>
            <a:ext cx="10113264" cy="609600"/>
          </a:xfrm>
        </p:spPr>
        <p:txBody>
          <a:bodyPr rtlCol="0">
            <a:normAutofit fontScale="92500" lnSpcReduction="10000"/>
          </a:bodyPr>
          <a:lstStyle/>
          <a:p>
            <a:pPr rtl="0"/>
            <a:r>
              <a:rPr lang="nl-NL" dirty="0"/>
              <a:t>Genesis 1</a:t>
            </a:r>
          </a:p>
          <a:p>
            <a:pPr rtl="0"/>
            <a:r>
              <a:rPr lang="nl-NL" dirty="0"/>
              <a:t>Psalm 139</a:t>
            </a:r>
          </a:p>
        </p:txBody>
      </p:sp>
    </p:spTree>
    <p:extLst>
      <p:ext uri="{BB962C8B-B14F-4D97-AF65-F5344CB8AC3E}">
        <p14:creationId xmlns:p14="http://schemas.microsoft.com/office/powerpoint/2010/main" val="89591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ADC06-6609-D013-6383-5E993E229865}"/>
              </a:ext>
            </a:extLst>
          </p:cNvPr>
          <p:cNvSpPr>
            <a:spLocks noGrp="1"/>
          </p:cNvSpPr>
          <p:nvPr>
            <p:ph type="title"/>
          </p:nvPr>
        </p:nvSpPr>
        <p:spPr/>
        <p:txBody>
          <a:bodyPr/>
          <a:lstStyle/>
          <a:p>
            <a:r>
              <a:rPr lang="nl-NL" dirty="0"/>
              <a:t>Opbouw Motie</a:t>
            </a:r>
          </a:p>
        </p:txBody>
      </p:sp>
      <p:sp>
        <p:nvSpPr>
          <p:cNvPr id="3" name="Tijdelijke aanduiding voor inhoud 2">
            <a:extLst>
              <a:ext uri="{FF2B5EF4-FFF2-40B4-BE49-F238E27FC236}">
                <a16:creationId xmlns:a16="http://schemas.microsoft.com/office/drawing/2014/main" id="{05A5FD36-754C-F835-836F-457E20295869}"/>
              </a:ext>
            </a:extLst>
          </p:cNvPr>
          <p:cNvSpPr>
            <a:spLocks noGrp="1"/>
          </p:cNvSpPr>
          <p:nvPr>
            <p:ph idx="1"/>
          </p:nvPr>
        </p:nvSpPr>
        <p:spPr/>
        <p:txBody>
          <a:bodyPr/>
          <a:lstStyle/>
          <a:p>
            <a:r>
              <a:rPr lang="nl-NL" sz="4400" dirty="0"/>
              <a:t>Titel</a:t>
            </a:r>
          </a:p>
          <a:p>
            <a:r>
              <a:rPr lang="nl-NL" sz="4400" dirty="0"/>
              <a:t>Constateringen</a:t>
            </a:r>
          </a:p>
          <a:p>
            <a:r>
              <a:rPr lang="nl-NL" sz="4400" dirty="0"/>
              <a:t>Overwegingen</a:t>
            </a:r>
          </a:p>
          <a:p>
            <a:r>
              <a:rPr lang="nl-NL" sz="4400" dirty="0"/>
              <a:t>Dictum</a:t>
            </a:r>
          </a:p>
          <a:p>
            <a:endParaRPr lang="nl-NL" dirty="0"/>
          </a:p>
        </p:txBody>
      </p:sp>
    </p:spTree>
    <p:extLst>
      <p:ext uri="{BB962C8B-B14F-4D97-AF65-F5344CB8AC3E}">
        <p14:creationId xmlns:p14="http://schemas.microsoft.com/office/powerpoint/2010/main" val="33772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4E86B-69BA-CEC5-513C-78874FA6BDB6}"/>
              </a:ext>
            </a:extLst>
          </p:cNvPr>
          <p:cNvSpPr>
            <a:spLocks noGrp="1"/>
          </p:cNvSpPr>
          <p:nvPr>
            <p:ph type="title"/>
          </p:nvPr>
        </p:nvSpPr>
        <p:spPr/>
        <p:txBody>
          <a:bodyPr/>
          <a:lstStyle/>
          <a:p>
            <a:r>
              <a:rPr lang="nl-NL" dirty="0"/>
              <a:t>Aan de slag! </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Tijdelijke aanduiding voor inhoud 3">
                <a:extLst>
                  <a:ext uri="{FF2B5EF4-FFF2-40B4-BE49-F238E27FC236}">
                    <a16:creationId xmlns:a16="http://schemas.microsoft.com/office/drawing/2014/main" id="{3D7FD1E0-6177-B2C9-F3F0-E4F22D149829}"/>
                  </a:ext>
                </a:extLst>
              </p:cNvPr>
              <p:cNvGraphicFramePr>
                <a:graphicFrameLocks noGrp="1"/>
              </p:cNvGraphicFramePr>
              <p:nvPr>
                <p:ph idx="1"/>
                <p:extLst>
                  <p:ext uri="{D42A27DB-BD31-4B8C-83A1-F6EECF244321}">
                    <p14:modId xmlns:p14="http://schemas.microsoft.com/office/powerpoint/2010/main" val="832442256"/>
                  </p:ext>
                </p:extLst>
              </p:nvPr>
            </p:nvGraphicFramePr>
            <p:xfrm>
              <a:off x="3158706" y="2256945"/>
              <a:ext cx="5597106" cy="273774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Tijdelijke aanduiding voor inhoud 3">
                <a:extLst>
                  <a:ext uri="{FF2B5EF4-FFF2-40B4-BE49-F238E27FC236}">
                    <a16:creationId xmlns:a16="http://schemas.microsoft.com/office/drawing/2014/main" id="{3D7FD1E0-6177-B2C9-F3F0-E4F22D149829}"/>
                  </a:ext>
                </a:extLst>
              </p:cNvPr>
              <p:cNvPicPr>
                <a:picLocks noGrp="1" noRot="1" noChangeAspect="1" noMove="1" noResize="1" noEditPoints="1" noAdjustHandles="1" noChangeArrowheads="1" noChangeShapeType="1"/>
              </p:cNvPicPr>
              <p:nvPr/>
            </p:nvPicPr>
            <p:blipFill>
              <a:blip r:embed="rId3"/>
              <a:stretch>
                <a:fillRect/>
              </a:stretch>
            </p:blipFill>
            <p:spPr>
              <a:xfrm>
                <a:off x="3158706" y="2256945"/>
                <a:ext cx="5597106" cy="2737749"/>
              </a:xfrm>
              <a:prstGeom prst="rect">
                <a:avLst/>
              </a:prstGeom>
            </p:spPr>
          </p:pic>
        </mc:Fallback>
      </mc:AlternateContent>
    </p:spTree>
    <p:extLst>
      <p:ext uri="{BB962C8B-B14F-4D97-AF65-F5344CB8AC3E}">
        <p14:creationId xmlns:p14="http://schemas.microsoft.com/office/powerpoint/2010/main" val="249333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C7190-A76F-64B8-F896-078DBAE53143}"/>
              </a:ext>
            </a:extLst>
          </p:cNvPr>
          <p:cNvSpPr>
            <a:spLocks noGrp="1"/>
          </p:cNvSpPr>
          <p:nvPr>
            <p:ph type="title"/>
          </p:nvPr>
        </p:nvSpPr>
        <p:spPr/>
        <p:txBody>
          <a:bodyPr/>
          <a:lstStyle/>
          <a:p>
            <a:r>
              <a:rPr lang="nl-NL" dirty="0"/>
              <a:t>Motiemeter</a:t>
            </a:r>
          </a:p>
        </p:txBody>
      </p:sp>
      <p:sp>
        <p:nvSpPr>
          <p:cNvPr id="3" name="Tijdelijke aanduiding voor inhoud 2">
            <a:extLst>
              <a:ext uri="{FF2B5EF4-FFF2-40B4-BE49-F238E27FC236}">
                <a16:creationId xmlns:a16="http://schemas.microsoft.com/office/drawing/2014/main" id="{3C97B836-C5EC-8719-FD1F-C3B824887B87}"/>
              </a:ext>
            </a:extLst>
          </p:cNvPr>
          <p:cNvSpPr>
            <a:spLocks noGrp="1"/>
          </p:cNvSpPr>
          <p:nvPr>
            <p:ph idx="1"/>
          </p:nvPr>
        </p:nvSpPr>
        <p:spPr/>
        <p:txBody>
          <a:bodyPr>
            <a:normAutofit/>
          </a:bodyPr>
          <a:lstStyle/>
          <a:p>
            <a:r>
              <a:rPr lang="nl-NL" sz="4000" dirty="0"/>
              <a:t>Wat is de Impact?</a:t>
            </a:r>
          </a:p>
          <a:p>
            <a:endParaRPr lang="nl-NL" sz="4000" dirty="0"/>
          </a:p>
          <a:p>
            <a:r>
              <a:rPr lang="nl-NL" sz="4000" dirty="0"/>
              <a:t>Kun je de boodschap goed politiek verkopen?</a:t>
            </a:r>
          </a:p>
          <a:p>
            <a:r>
              <a:rPr lang="nl-NL" sz="4000" dirty="0"/>
              <a:t>Hoe komt het ChristenUnie geluid terug?</a:t>
            </a:r>
          </a:p>
          <a:p>
            <a:endParaRPr lang="nl-NL" sz="4000" dirty="0"/>
          </a:p>
        </p:txBody>
      </p:sp>
    </p:spTree>
    <p:extLst>
      <p:ext uri="{BB962C8B-B14F-4D97-AF65-F5344CB8AC3E}">
        <p14:creationId xmlns:p14="http://schemas.microsoft.com/office/powerpoint/2010/main" val="423864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14C0BB6E-BDE2-083B-9162-CA92FA70C0D4}"/>
              </a:ext>
            </a:extLst>
          </p:cNvPr>
          <p:cNvPicPr>
            <a:picLocks noGrp="1" noChangeAspect="1"/>
          </p:cNvPicPr>
          <p:nvPr>
            <p:ph type="pic" idx="1"/>
          </p:nvPr>
        </p:nvPicPr>
        <p:blipFill>
          <a:blip r:embed="rId2"/>
          <a:srcRect t="12448" b="12448"/>
          <a:stretch>
            <a:fillRect/>
          </a:stretch>
        </p:blipFill>
        <p:spPr>
          <a:prstGeom prst="rect">
            <a:avLst/>
          </a:prstGeom>
        </p:spPr>
      </p:pic>
      <p:sp>
        <p:nvSpPr>
          <p:cNvPr id="3" name="Titel 2">
            <a:extLst>
              <a:ext uri="{FF2B5EF4-FFF2-40B4-BE49-F238E27FC236}">
                <a16:creationId xmlns:a16="http://schemas.microsoft.com/office/drawing/2014/main" id="{07282F45-6B3A-E004-E4F7-75783E8E2B8A}"/>
              </a:ext>
            </a:extLst>
          </p:cNvPr>
          <p:cNvSpPr>
            <a:spLocks noGrp="1"/>
          </p:cNvSpPr>
          <p:nvPr>
            <p:ph type="title"/>
          </p:nvPr>
        </p:nvSpPr>
        <p:spPr/>
        <p:txBody>
          <a:bodyPr/>
          <a:lstStyle/>
          <a:p>
            <a:r>
              <a:rPr lang="nl-NL" dirty="0"/>
              <a:t>Geen compleet verhaal</a:t>
            </a:r>
          </a:p>
        </p:txBody>
      </p:sp>
      <p:sp>
        <p:nvSpPr>
          <p:cNvPr id="4" name="Tijdelijke aanduiding voor tekst 3">
            <a:extLst>
              <a:ext uri="{FF2B5EF4-FFF2-40B4-BE49-F238E27FC236}">
                <a16:creationId xmlns:a16="http://schemas.microsoft.com/office/drawing/2014/main" id="{B0E108B4-5C4B-DD64-5B8E-7817518761ED}"/>
              </a:ext>
            </a:extLst>
          </p:cNvPr>
          <p:cNvSpPr>
            <a:spLocks noGrp="1"/>
          </p:cNvSpPr>
          <p:nvPr>
            <p:ph type="body" sz="half" idx="2"/>
          </p:nvPr>
        </p:nvSpPr>
        <p:spPr/>
        <p:txBody>
          <a:bodyPr/>
          <a:lstStyle/>
          <a:p>
            <a:r>
              <a:rPr lang="nl-NL" dirty="0"/>
              <a:t>Geen GGZ expertise, wel ervaring en bewustwording</a:t>
            </a:r>
          </a:p>
        </p:txBody>
      </p:sp>
    </p:spTree>
    <p:extLst>
      <p:ext uri="{BB962C8B-B14F-4D97-AF65-F5344CB8AC3E}">
        <p14:creationId xmlns:p14="http://schemas.microsoft.com/office/powerpoint/2010/main" val="187873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BAA68E-9754-6773-BD30-B00FFC32C6FC}"/>
              </a:ext>
            </a:extLst>
          </p:cNvPr>
          <p:cNvSpPr>
            <a:spLocks noGrp="1"/>
          </p:cNvSpPr>
          <p:nvPr>
            <p:ph type="title"/>
          </p:nvPr>
        </p:nvSpPr>
        <p:spPr>
          <a:xfrm>
            <a:off x="643466" y="786383"/>
            <a:ext cx="3517567" cy="2093975"/>
          </a:xfrm>
        </p:spPr>
        <p:txBody>
          <a:bodyPr/>
          <a:lstStyle/>
          <a:p>
            <a:r>
              <a:rPr lang="en-US" dirty="0" err="1"/>
              <a:t>Diagnostiek</a:t>
            </a:r>
            <a:br>
              <a:rPr lang="en-US" dirty="0"/>
            </a:br>
            <a:br>
              <a:rPr lang="en-US" dirty="0"/>
            </a:br>
            <a:r>
              <a:rPr lang="en-US" dirty="0" err="1"/>
              <a:t>Reïficatie</a:t>
            </a:r>
            <a:endParaRPr lang="en-US" dirty="0"/>
          </a:p>
        </p:txBody>
      </p:sp>
      <p:pic>
        <p:nvPicPr>
          <p:cNvPr id="5" name="Tijdelijke aanduiding voor afbeelding 4">
            <a:extLst>
              <a:ext uri="{FF2B5EF4-FFF2-40B4-BE49-F238E27FC236}">
                <a16:creationId xmlns:a16="http://schemas.microsoft.com/office/drawing/2014/main" id="{761B44A8-D7BE-445A-D384-611F0D6EBE1E}"/>
              </a:ext>
            </a:extLst>
          </p:cNvPr>
          <p:cNvPicPr>
            <a:picLocks noGrp="1" noChangeAspect="1"/>
          </p:cNvPicPr>
          <p:nvPr>
            <p:ph idx="1"/>
          </p:nvPr>
        </p:nvPicPr>
        <p:blipFill>
          <a:blip r:embed="rId2"/>
          <a:stretch>
            <a:fillRect/>
          </a:stretch>
        </p:blipFill>
        <p:spPr>
          <a:xfrm>
            <a:off x="569167" y="318595"/>
            <a:ext cx="10913705" cy="6220810"/>
          </a:xfrm>
          <a:prstGeom prst="rect">
            <a:avLst/>
          </a:prstGeom>
          <a:noFill/>
        </p:spPr>
      </p:pic>
      <p:sp>
        <p:nvSpPr>
          <p:cNvPr id="12" name="Text Placeholder 3">
            <a:extLst>
              <a:ext uri="{FF2B5EF4-FFF2-40B4-BE49-F238E27FC236}">
                <a16:creationId xmlns:a16="http://schemas.microsoft.com/office/drawing/2014/main" id="{F839C27C-23A5-7FDB-206C-E07B8E9748C3}"/>
              </a:ext>
            </a:extLst>
          </p:cNvPr>
          <p:cNvSpPr>
            <a:spLocks noGrp="1"/>
          </p:cNvSpPr>
          <p:nvPr>
            <p:ph type="body" sz="half" idx="2"/>
          </p:nvPr>
        </p:nvSpPr>
        <p:spPr>
          <a:xfrm>
            <a:off x="643465" y="3043050"/>
            <a:ext cx="3517567" cy="3064505"/>
          </a:xfrm>
        </p:spPr>
        <p:txBody>
          <a:bodyPr/>
          <a:lstStyle/>
          <a:p>
            <a:endParaRPr lang="en-US" dirty="0"/>
          </a:p>
        </p:txBody>
      </p:sp>
      <p:sp>
        <p:nvSpPr>
          <p:cNvPr id="6" name="Tekstvak 5">
            <a:extLst>
              <a:ext uri="{FF2B5EF4-FFF2-40B4-BE49-F238E27FC236}">
                <a16:creationId xmlns:a16="http://schemas.microsoft.com/office/drawing/2014/main" id="{00840302-76B5-AF65-D033-96C611B7EFF5}"/>
              </a:ext>
            </a:extLst>
          </p:cNvPr>
          <p:cNvSpPr txBox="1"/>
          <p:nvPr/>
        </p:nvSpPr>
        <p:spPr>
          <a:xfrm>
            <a:off x="4786604" y="4441371"/>
            <a:ext cx="5365102" cy="646331"/>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FFFF"/>
                </a:solidFill>
                <a:effectLst/>
                <a:uLnTx/>
                <a:uFillTx/>
                <a:latin typeface="Speak Pro" panose="020F0502020204030204"/>
                <a:ea typeface="+mn-ea"/>
                <a:cs typeface="+mn-cs"/>
              </a:rPr>
              <a:t>  VERKLARENDE ANALYSE</a:t>
            </a:r>
          </a:p>
        </p:txBody>
      </p:sp>
      <p:sp>
        <p:nvSpPr>
          <p:cNvPr id="7" name="Rechthoek: afgeronde hoeken 6">
            <a:extLst>
              <a:ext uri="{FF2B5EF4-FFF2-40B4-BE49-F238E27FC236}">
                <a16:creationId xmlns:a16="http://schemas.microsoft.com/office/drawing/2014/main" id="{D544A070-5F6D-CEE2-7B7C-9EABDE844861}"/>
              </a:ext>
            </a:extLst>
          </p:cNvPr>
          <p:cNvSpPr/>
          <p:nvPr/>
        </p:nvSpPr>
        <p:spPr>
          <a:xfrm>
            <a:off x="4786605" y="4441371"/>
            <a:ext cx="5365102" cy="7184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Tree>
    <p:extLst>
      <p:ext uri="{BB962C8B-B14F-4D97-AF65-F5344CB8AC3E}">
        <p14:creationId xmlns:p14="http://schemas.microsoft.com/office/powerpoint/2010/main" val="373161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098B7892-4306-9BF6-CC71-CFD6341E71AC}"/>
              </a:ext>
            </a:extLst>
          </p:cNvPr>
          <p:cNvPicPr>
            <a:picLocks noChangeAspect="1"/>
          </p:cNvPicPr>
          <p:nvPr/>
        </p:nvPicPr>
        <p:blipFill>
          <a:blip r:embed="rId2"/>
          <a:stretch>
            <a:fillRect/>
          </a:stretch>
        </p:blipFill>
        <p:spPr>
          <a:xfrm>
            <a:off x="71438" y="285902"/>
            <a:ext cx="7367344" cy="4800600"/>
          </a:xfrm>
          <a:prstGeom prst="rect">
            <a:avLst/>
          </a:prstGeom>
        </p:spPr>
      </p:pic>
      <p:pic>
        <p:nvPicPr>
          <p:cNvPr id="8" name="Afbeelding 7" descr="Afbeelding met tekst, Lettertype, schermopname&#10;&#10;Automatisch gegenereerde beschrijving">
            <a:extLst>
              <a:ext uri="{FF2B5EF4-FFF2-40B4-BE49-F238E27FC236}">
                <a16:creationId xmlns:a16="http://schemas.microsoft.com/office/drawing/2014/main" id="{B3810CAE-1351-CCA5-8947-75C43716AD26}"/>
              </a:ext>
            </a:extLst>
          </p:cNvPr>
          <p:cNvPicPr>
            <a:picLocks noChangeAspect="1"/>
          </p:cNvPicPr>
          <p:nvPr/>
        </p:nvPicPr>
        <p:blipFill>
          <a:blip r:embed="rId3"/>
          <a:stretch>
            <a:fillRect/>
          </a:stretch>
        </p:blipFill>
        <p:spPr>
          <a:xfrm>
            <a:off x="5993551" y="4886249"/>
            <a:ext cx="6127011" cy="1752752"/>
          </a:xfrm>
          <a:prstGeom prst="rect">
            <a:avLst/>
          </a:prstGeom>
        </p:spPr>
      </p:pic>
    </p:spTree>
    <p:extLst>
      <p:ext uri="{BB962C8B-B14F-4D97-AF65-F5344CB8AC3E}">
        <p14:creationId xmlns:p14="http://schemas.microsoft.com/office/powerpoint/2010/main" val="372971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23277B-9F52-EF9D-7E79-64F910683FED}"/>
              </a:ext>
            </a:extLst>
          </p:cNvPr>
          <p:cNvSpPr>
            <a:spLocks noGrp="1"/>
          </p:cNvSpPr>
          <p:nvPr>
            <p:ph type="title"/>
          </p:nvPr>
        </p:nvSpPr>
        <p:spPr>
          <a:xfrm>
            <a:off x="643466" y="786383"/>
            <a:ext cx="3517567" cy="2093975"/>
          </a:xfrm>
        </p:spPr>
        <p:txBody>
          <a:bodyPr/>
          <a:lstStyle/>
          <a:p>
            <a:r>
              <a:rPr lang="en-US" dirty="0" err="1"/>
              <a:t>zelftesten</a:t>
            </a:r>
            <a:endParaRPr lang="en-US" dirty="0"/>
          </a:p>
        </p:txBody>
      </p:sp>
      <p:pic>
        <p:nvPicPr>
          <p:cNvPr id="3" name="Afbeelding 2">
            <a:extLst>
              <a:ext uri="{FF2B5EF4-FFF2-40B4-BE49-F238E27FC236}">
                <a16:creationId xmlns:a16="http://schemas.microsoft.com/office/drawing/2014/main" id="{9120BB46-641E-0334-B485-D0C6E4736F4D}"/>
              </a:ext>
            </a:extLst>
          </p:cNvPr>
          <p:cNvPicPr>
            <a:picLocks noChangeAspect="1"/>
          </p:cNvPicPr>
          <p:nvPr/>
        </p:nvPicPr>
        <p:blipFill>
          <a:blip r:embed="rId2"/>
          <a:stretch>
            <a:fillRect/>
          </a:stretch>
        </p:blipFill>
        <p:spPr>
          <a:xfrm>
            <a:off x="5458984" y="1051788"/>
            <a:ext cx="5928344" cy="4816779"/>
          </a:xfrm>
          <a:prstGeom prst="rect">
            <a:avLst/>
          </a:prstGeom>
          <a:noFill/>
        </p:spPr>
      </p:pic>
      <p:pic>
        <p:nvPicPr>
          <p:cNvPr id="4" name="Afbeelding 3">
            <a:extLst>
              <a:ext uri="{FF2B5EF4-FFF2-40B4-BE49-F238E27FC236}">
                <a16:creationId xmlns:a16="http://schemas.microsoft.com/office/drawing/2014/main" id="{C1AE2B6A-1DE5-DA45-4302-9F21900A517C}"/>
              </a:ext>
            </a:extLst>
          </p:cNvPr>
          <p:cNvPicPr>
            <a:picLocks noChangeAspect="1"/>
          </p:cNvPicPr>
          <p:nvPr/>
        </p:nvPicPr>
        <p:blipFill>
          <a:blip r:embed="rId3"/>
          <a:stretch>
            <a:fillRect/>
          </a:stretch>
        </p:blipFill>
        <p:spPr>
          <a:xfrm>
            <a:off x="643465" y="2906080"/>
            <a:ext cx="3639286" cy="3639286"/>
          </a:xfrm>
          <a:prstGeom prst="rect">
            <a:avLst/>
          </a:prstGeom>
        </p:spPr>
      </p:pic>
      <p:sp>
        <p:nvSpPr>
          <p:cNvPr id="10" name="Text Placeholder 3">
            <a:extLst>
              <a:ext uri="{FF2B5EF4-FFF2-40B4-BE49-F238E27FC236}">
                <a16:creationId xmlns:a16="http://schemas.microsoft.com/office/drawing/2014/main" id="{13DC783F-FF01-711D-0B42-7DA90CDF0697}"/>
              </a:ext>
            </a:extLst>
          </p:cNvPr>
          <p:cNvSpPr>
            <a:spLocks noGrp="1"/>
          </p:cNvSpPr>
          <p:nvPr>
            <p:ph type="body" sz="half" idx="2"/>
          </p:nvPr>
        </p:nvSpPr>
        <p:spPr>
          <a:xfrm>
            <a:off x="643465" y="3043050"/>
            <a:ext cx="3517567" cy="3064505"/>
          </a:xfrm>
        </p:spPr>
        <p:txBody>
          <a:bodyPr/>
          <a:lstStyle/>
          <a:p>
            <a:endParaRPr lang="en-US" dirty="0"/>
          </a:p>
        </p:txBody>
      </p:sp>
    </p:spTree>
    <p:extLst>
      <p:ext uri="{BB962C8B-B14F-4D97-AF65-F5344CB8AC3E}">
        <p14:creationId xmlns:p14="http://schemas.microsoft.com/office/powerpoint/2010/main" val="144680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5FFFF95-092A-353B-57AD-89247695815E}"/>
              </a:ext>
            </a:extLst>
          </p:cNvPr>
          <p:cNvPicPr>
            <a:picLocks noChangeAspect="1"/>
          </p:cNvPicPr>
          <p:nvPr/>
        </p:nvPicPr>
        <p:blipFill>
          <a:blip r:embed="rId2"/>
          <a:stretch>
            <a:fillRect/>
          </a:stretch>
        </p:blipFill>
        <p:spPr>
          <a:xfrm>
            <a:off x="104308" y="76818"/>
            <a:ext cx="6534617" cy="4580906"/>
          </a:xfrm>
          <a:prstGeom prst="rect">
            <a:avLst/>
          </a:prstGeom>
        </p:spPr>
      </p:pic>
      <p:pic>
        <p:nvPicPr>
          <p:cNvPr id="8" name="Afbeelding 7">
            <a:extLst>
              <a:ext uri="{FF2B5EF4-FFF2-40B4-BE49-F238E27FC236}">
                <a16:creationId xmlns:a16="http://schemas.microsoft.com/office/drawing/2014/main" id="{F80652B5-265F-473F-18A5-017A68FC0962}"/>
              </a:ext>
            </a:extLst>
          </p:cNvPr>
          <p:cNvPicPr>
            <a:picLocks noChangeAspect="1"/>
          </p:cNvPicPr>
          <p:nvPr/>
        </p:nvPicPr>
        <p:blipFill>
          <a:blip r:embed="rId3"/>
          <a:stretch>
            <a:fillRect/>
          </a:stretch>
        </p:blipFill>
        <p:spPr>
          <a:xfrm>
            <a:off x="5248104" y="186183"/>
            <a:ext cx="6748462" cy="2476054"/>
          </a:xfrm>
          <a:prstGeom prst="rect">
            <a:avLst/>
          </a:prstGeom>
        </p:spPr>
      </p:pic>
      <p:pic>
        <p:nvPicPr>
          <p:cNvPr id="13" name="Afbeelding 12">
            <a:extLst>
              <a:ext uri="{FF2B5EF4-FFF2-40B4-BE49-F238E27FC236}">
                <a16:creationId xmlns:a16="http://schemas.microsoft.com/office/drawing/2014/main" id="{1D136DC8-7DB6-F401-847C-638A8E8AE09C}"/>
              </a:ext>
            </a:extLst>
          </p:cNvPr>
          <p:cNvPicPr>
            <a:picLocks noChangeAspect="1"/>
          </p:cNvPicPr>
          <p:nvPr/>
        </p:nvPicPr>
        <p:blipFill>
          <a:blip r:embed="rId4"/>
          <a:stretch>
            <a:fillRect/>
          </a:stretch>
        </p:blipFill>
        <p:spPr>
          <a:xfrm>
            <a:off x="9089060" y="2367271"/>
            <a:ext cx="2622406" cy="3990975"/>
          </a:xfrm>
          <a:prstGeom prst="rect">
            <a:avLst/>
          </a:prstGeom>
        </p:spPr>
      </p:pic>
      <p:pic>
        <p:nvPicPr>
          <p:cNvPr id="16" name="Afbeelding 15">
            <a:extLst>
              <a:ext uri="{FF2B5EF4-FFF2-40B4-BE49-F238E27FC236}">
                <a16:creationId xmlns:a16="http://schemas.microsoft.com/office/drawing/2014/main" id="{A91CA023-06AF-2A70-AE6D-0A118CBE88F2}"/>
              </a:ext>
            </a:extLst>
          </p:cNvPr>
          <p:cNvPicPr>
            <a:picLocks noChangeAspect="1"/>
          </p:cNvPicPr>
          <p:nvPr/>
        </p:nvPicPr>
        <p:blipFill>
          <a:blip r:embed="rId5"/>
          <a:stretch>
            <a:fillRect/>
          </a:stretch>
        </p:blipFill>
        <p:spPr>
          <a:xfrm>
            <a:off x="5728728" y="3457401"/>
            <a:ext cx="3171498" cy="2619375"/>
          </a:xfrm>
          <a:prstGeom prst="rect">
            <a:avLst/>
          </a:prstGeom>
        </p:spPr>
      </p:pic>
      <p:pic>
        <p:nvPicPr>
          <p:cNvPr id="17" name="Afbeelding 16">
            <a:extLst>
              <a:ext uri="{FF2B5EF4-FFF2-40B4-BE49-F238E27FC236}">
                <a16:creationId xmlns:a16="http://schemas.microsoft.com/office/drawing/2014/main" id="{08E1E962-2319-EC3B-4DE4-B1ABBEEEF520}"/>
              </a:ext>
            </a:extLst>
          </p:cNvPr>
          <p:cNvPicPr>
            <a:picLocks noChangeAspect="1"/>
          </p:cNvPicPr>
          <p:nvPr/>
        </p:nvPicPr>
        <p:blipFill>
          <a:blip r:embed="rId6"/>
          <a:stretch>
            <a:fillRect/>
          </a:stretch>
        </p:blipFill>
        <p:spPr>
          <a:xfrm>
            <a:off x="2925049" y="4362758"/>
            <a:ext cx="2143125" cy="2143125"/>
          </a:xfrm>
          <a:prstGeom prst="rect">
            <a:avLst/>
          </a:prstGeom>
        </p:spPr>
      </p:pic>
    </p:spTree>
    <p:extLst>
      <p:ext uri="{BB962C8B-B14F-4D97-AF65-F5344CB8AC3E}">
        <p14:creationId xmlns:p14="http://schemas.microsoft.com/office/powerpoint/2010/main" val="143159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89BC6-97BF-4D7B-BD63-0271CF93330D}"/>
              </a:ext>
            </a:extLst>
          </p:cNvPr>
          <p:cNvSpPr>
            <a:spLocks noGrp="1"/>
          </p:cNvSpPr>
          <p:nvPr>
            <p:ph type="title"/>
          </p:nvPr>
        </p:nvSpPr>
        <p:spPr/>
        <p:txBody>
          <a:bodyPr>
            <a:normAutofit/>
          </a:bodyPr>
          <a:lstStyle/>
          <a:p>
            <a:pPr algn="ctr"/>
            <a:r>
              <a:rPr lang="nl-NL" dirty="0"/>
              <a:t> </a:t>
            </a:r>
            <a:br>
              <a:rPr lang="nl-NL" dirty="0"/>
            </a:br>
            <a:endParaRPr lang="nl-NL" dirty="0"/>
          </a:p>
        </p:txBody>
      </p:sp>
      <p:sp>
        <p:nvSpPr>
          <p:cNvPr id="3" name="Tijdelijke aanduiding voor inhoud 2">
            <a:extLst>
              <a:ext uri="{FF2B5EF4-FFF2-40B4-BE49-F238E27FC236}">
                <a16:creationId xmlns:a16="http://schemas.microsoft.com/office/drawing/2014/main" id="{4C5C91C1-C81B-485A-B3C8-B5C83DE66FC3}"/>
              </a:ext>
            </a:extLst>
          </p:cNvPr>
          <p:cNvSpPr>
            <a:spLocks noGrp="1"/>
          </p:cNvSpPr>
          <p:nvPr>
            <p:ph idx="1"/>
          </p:nvPr>
        </p:nvSpPr>
        <p:spPr/>
        <p:txBody>
          <a:bodyPr>
            <a:normAutofit/>
          </a:bodyPr>
          <a:lstStyle/>
          <a:p>
            <a:endParaRPr lang="nl-NL" sz="2000" dirty="0"/>
          </a:p>
          <a:p>
            <a:pPr marL="0" indent="0">
              <a:buNone/>
            </a:pPr>
            <a:endParaRPr lang="nl-NL" sz="2000" dirty="0"/>
          </a:p>
          <a:p>
            <a:endParaRPr lang="nl-NL" sz="2000" dirty="0"/>
          </a:p>
          <a:p>
            <a:endParaRPr lang="nl-NL" sz="2000" dirty="0"/>
          </a:p>
        </p:txBody>
      </p:sp>
      <p:pic>
        <p:nvPicPr>
          <p:cNvPr id="7" name="Afbeelding 6" descr="Afbeelding met gebouw, hek, gras, buitenshuis&#10;&#10;Automatisch gegenereerde beschrijving">
            <a:extLst>
              <a:ext uri="{FF2B5EF4-FFF2-40B4-BE49-F238E27FC236}">
                <a16:creationId xmlns:a16="http://schemas.microsoft.com/office/drawing/2014/main" id="{ABFA3E2B-C4DE-BE6C-1110-A794F20602EE}"/>
              </a:ext>
            </a:extLst>
          </p:cNvPr>
          <p:cNvPicPr>
            <a:picLocks noChangeAspect="1"/>
          </p:cNvPicPr>
          <p:nvPr/>
        </p:nvPicPr>
        <p:blipFill>
          <a:blip r:embed="rId2"/>
          <a:stretch>
            <a:fillRect/>
          </a:stretch>
        </p:blipFill>
        <p:spPr>
          <a:xfrm>
            <a:off x="168556" y="653143"/>
            <a:ext cx="11699594" cy="4820842"/>
          </a:xfrm>
          <a:prstGeom prst="rect">
            <a:avLst/>
          </a:prstGeom>
        </p:spPr>
      </p:pic>
    </p:spTree>
    <p:extLst>
      <p:ext uri="{BB962C8B-B14F-4D97-AF65-F5344CB8AC3E}">
        <p14:creationId xmlns:p14="http://schemas.microsoft.com/office/powerpoint/2010/main" val="47117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1">
            <a:extLst>
              <a:ext uri="{FF2B5EF4-FFF2-40B4-BE49-F238E27FC236}">
                <a16:creationId xmlns:a16="http://schemas.microsoft.com/office/drawing/2014/main" id="{63443FE4-D330-C7C9-AB0E-4F08221D1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66675"/>
            <a:ext cx="6819900" cy="428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71FE7B10-7864-C141-23C0-30EF36A7D414}"/>
              </a:ext>
            </a:extLst>
          </p:cNvPr>
          <p:cNvPicPr>
            <a:picLocks noChangeAspect="1"/>
          </p:cNvPicPr>
          <p:nvPr/>
        </p:nvPicPr>
        <p:blipFill>
          <a:blip r:embed="rId3"/>
          <a:stretch>
            <a:fillRect/>
          </a:stretch>
        </p:blipFill>
        <p:spPr>
          <a:xfrm>
            <a:off x="2476500" y="3967162"/>
            <a:ext cx="9715500" cy="2543175"/>
          </a:xfrm>
          <a:prstGeom prst="rect">
            <a:avLst/>
          </a:prstGeom>
        </p:spPr>
      </p:pic>
      <p:pic>
        <p:nvPicPr>
          <p:cNvPr id="7" name="Afbeelding 6">
            <a:extLst>
              <a:ext uri="{FF2B5EF4-FFF2-40B4-BE49-F238E27FC236}">
                <a16:creationId xmlns:a16="http://schemas.microsoft.com/office/drawing/2014/main" id="{E4C565F8-3F15-5CF0-4524-4460EACB1CCB}"/>
              </a:ext>
            </a:extLst>
          </p:cNvPr>
          <p:cNvPicPr>
            <a:picLocks noChangeAspect="1"/>
          </p:cNvPicPr>
          <p:nvPr/>
        </p:nvPicPr>
        <p:blipFill>
          <a:blip r:embed="rId4"/>
          <a:stretch>
            <a:fillRect/>
          </a:stretch>
        </p:blipFill>
        <p:spPr>
          <a:xfrm>
            <a:off x="6741556" y="1714500"/>
            <a:ext cx="5212319" cy="2950369"/>
          </a:xfrm>
          <a:prstGeom prst="rect">
            <a:avLst/>
          </a:prstGeom>
        </p:spPr>
      </p:pic>
      <p:pic>
        <p:nvPicPr>
          <p:cNvPr id="9" name="Afbeelding 8">
            <a:extLst>
              <a:ext uri="{FF2B5EF4-FFF2-40B4-BE49-F238E27FC236}">
                <a16:creationId xmlns:a16="http://schemas.microsoft.com/office/drawing/2014/main" id="{E1BCBC80-9EC8-AD9C-159B-E41230BE2505}"/>
              </a:ext>
            </a:extLst>
          </p:cNvPr>
          <p:cNvPicPr>
            <a:picLocks noChangeAspect="1"/>
          </p:cNvPicPr>
          <p:nvPr/>
        </p:nvPicPr>
        <p:blipFill>
          <a:blip r:embed="rId5"/>
          <a:stretch>
            <a:fillRect/>
          </a:stretch>
        </p:blipFill>
        <p:spPr>
          <a:xfrm>
            <a:off x="6924675" y="590550"/>
            <a:ext cx="4000500" cy="1123950"/>
          </a:xfrm>
          <a:prstGeom prst="rect">
            <a:avLst/>
          </a:prstGeom>
        </p:spPr>
      </p:pic>
    </p:spTree>
    <p:extLst>
      <p:ext uri="{BB962C8B-B14F-4D97-AF65-F5344CB8AC3E}">
        <p14:creationId xmlns:p14="http://schemas.microsoft.com/office/powerpoint/2010/main" val="3421761638"/>
      </p:ext>
    </p:extLst>
  </p:cSld>
  <p:clrMapOvr>
    <a:masterClrMapping/>
  </p:clrMapOvr>
</p:sld>
</file>

<file path=ppt/theme/theme1.xml><?xml version="1.0" encoding="utf-8"?>
<a:theme xmlns:a="http://schemas.openxmlformats.org/drawingml/2006/main" name="ChristenUnie thema">
  <a:themeElements>
    <a:clrScheme name="ChristenUnie kleuren">
      <a:dk1>
        <a:srgbClr val="FFFFFF"/>
      </a:dk1>
      <a:lt1>
        <a:srgbClr val="FFFFFF"/>
      </a:lt1>
      <a:dk2>
        <a:srgbClr val="FFFFFF"/>
      </a:dk2>
      <a:lt2>
        <a:srgbClr val="FFFFFF"/>
      </a:lt2>
      <a:accent1>
        <a:srgbClr val="FFFFFF"/>
      </a:accent1>
      <a:accent2>
        <a:srgbClr val="00A5E8"/>
      </a:accent2>
      <a:accent3>
        <a:srgbClr val="032963"/>
      </a:accent3>
      <a:accent4>
        <a:srgbClr val="8FBA1C"/>
      </a:accent4>
      <a:accent5>
        <a:srgbClr val="15AF97"/>
      </a:accent5>
      <a:accent6>
        <a:srgbClr val="70AD47"/>
      </a:accent6>
      <a:hlink>
        <a:srgbClr val="00A5E8"/>
      </a:hlink>
      <a:folHlink>
        <a:srgbClr val="00A5E8"/>
      </a:folHlink>
    </a:clrScheme>
    <a:fontScheme name="Aangepast 1">
      <a:majorFont>
        <a:latin typeface="Proxima Nova"/>
        <a:ea typeface=""/>
        <a:cs typeface=""/>
      </a:majorFont>
      <a:minorFont>
        <a:latin typeface="Alwyn New Rounde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782_TF11437505" id="{1C87C4E4-1D74-4099-84EA-C32A3FA14CEA}" vid="{988533EC-C64D-445B-916D-0A8C118FBF42}"/>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webextensions/_rels/webextension1.xml.rels><?xml version="1.0" encoding="UTF-8" standalone="yes"?>
<Relationships xmlns="http://schemas.openxmlformats.org/package/2006/relationships"><Relationship Id="rId1" Type="http://schemas.openxmlformats.org/officeDocument/2006/relationships/image" Target="../media/image21.png"/></Relationships>
</file>

<file path=ppt/webextensions/webextension1.xml><?xml version="1.0" encoding="utf-8"?>
<we:webextension xmlns:we="http://schemas.microsoft.com/office/webextensions/webextension/2010/11" id="{777EC910-65D2-4012-864F-AFE633C4B455}">
  <we:reference id="wa200001661" version="2.1.0.2" store="nl-NL" storeType="OMEX"/>
  <we:alternateReferences>
    <we:reference id="WA200001661" version="2.1.0.2" store="" storeType="OMEX"/>
  </we:alternateReferences>
  <we:properties>
    <we:property name="time" value="900"/>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46AE0DEA25D4A91EA37A2978DB293" ma:contentTypeVersion="12" ma:contentTypeDescription="Een nieuw document maken." ma:contentTypeScope="" ma:versionID="14a38c9852eceef74cb4e2342dd4e11f">
  <xsd:schema xmlns:xsd="http://www.w3.org/2001/XMLSchema" xmlns:xs="http://www.w3.org/2001/XMLSchema" xmlns:p="http://schemas.microsoft.com/office/2006/metadata/properties" xmlns:ns2="4d818f7d-9ebc-4958-8745-66c19327f921" xmlns:ns3="66b3aa96-b6e6-49b2-8f55-1f4050a0670c" targetNamespace="http://schemas.microsoft.com/office/2006/metadata/properties" ma:root="true" ma:fieldsID="039dfe7d83be040076e1567b63b907c6" ns2:_="" ns3:_="">
    <xsd:import namespace="4d818f7d-9ebc-4958-8745-66c19327f921"/>
    <xsd:import namespace="66b3aa96-b6e6-49b2-8f55-1f4050a0670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8f7d-9ebc-4958-8745-66c19327f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10c990a9-4eff-4ace-a105-8d0f4992056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3aa96-b6e6-49b2-8f55-1f4050a0670c"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a58bfe59-36b6-4972-b598-0ec4d54e1a1d}" ma:internalName="TaxCatchAll" ma:showField="CatchAllData" ma:web="66b3aa96-b6e6-49b2-8f55-1f4050a06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818f7d-9ebc-4958-8745-66c19327f921">
      <Terms xmlns="http://schemas.microsoft.com/office/infopath/2007/PartnerControls"/>
    </lcf76f155ced4ddcb4097134ff3c332f>
    <TaxCatchAll xmlns="66b3aa96-b6e6-49b2-8f55-1f4050a0670c" xsi:nil="true"/>
  </documentManagement>
</p:properties>
</file>

<file path=customXml/itemProps1.xml><?xml version="1.0" encoding="utf-8"?>
<ds:datastoreItem xmlns:ds="http://schemas.openxmlformats.org/officeDocument/2006/customXml" ds:itemID="{55F7805C-C7D6-4201-85F2-CE2EDD9A509A}"/>
</file>

<file path=customXml/itemProps2.xml><?xml version="1.0" encoding="utf-8"?>
<ds:datastoreItem xmlns:ds="http://schemas.openxmlformats.org/officeDocument/2006/customXml" ds:itemID="{AF1D53DA-8798-452E-97A9-19E6E2B37ABE}"/>
</file>

<file path=customXml/itemProps3.xml><?xml version="1.0" encoding="utf-8"?>
<ds:datastoreItem xmlns:ds="http://schemas.openxmlformats.org/officeDocument/2006/customXml" ds:itemID="{D8E56B8B-2304-4DC0-8373-538B21ADFD05}"/>
</file>

<file path=docProps/app.xml><?xml version="1.0" encoding="utf-8"?>
<Properties xmlns="http://schemas.openxmlformats.org/officeDocument/2006/extended-properties" xmlns:vt="http://schemas.openxmlformats.org/officeDocument/2006/docPropsVTypes">
  <Template/>
  <TotalTime>144</TotalTime>
  <Words>731</Words>
  <Application>Microsoft Office PowerPoint</Application>
  <PresentationFormat>Breedbeeld</PresentationFormat>
  <Paragraphs>76</Paragraphs>
  <Slides>22</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22</vt:i4>
      </vt:variant>
    </vt:vector>
  </HeadingPairs>
  <TitlesOfParts>
    <vt:vector size="30" baseType="lpstr">
      <vt:lpstr>Proxima Nova</vt:lpstr>
      <vt:lpstr>Arial</vt:lpstr>
      <vt:lpstr>Georgia Pro Cond Light</vt:lpstr>
      <vt:lpstr>Speak Pro</vt:lpstr>
      <vt:lpstr>Calibri</vt:lpstr>
      <vt:lpstr>Alwyn New Rounded Lt</vt:lpstr>
      <vt:lpstr>ChristenUnie thema</vt:lpstr>
      <vt:lpstr>RetrospectVTI</vt:lpstr>
      <vt:lpstr>Gemeente Nunspeet </vt:lpstr>
      <vt:lpstr>Diagnoseluwe gemeente</vt:lpstr>
      <vt:lpstr>Geen compleet verhaal</vt:lpstr>
      <vt:lpstr>Diagnostiek  Reïficatie</vt:lpstr>
      <vt:lpstr>PowerPoint-presentatie</vt:lpstr>
      <vt:lpstr>zelftesten</vt:lpstr>
      <vt:lpstr>PowerPoint-presentatie</vt:lpstr>
      <vt:lpstr>  </vt:lpstr>
      <vt:lpstr>PowerPoint-presentatie</vt:lpstr>
      <vt:lpstr>Route naar diagnoseluwe gemeente    * bewustwording netwerk</vt:lpstr>
      <vt:lpstr>Route naar diagnoseluwe gemeente    * bewustwording raad</vt:lpstr>
      <vt:lpstr>Route naar diagnoseluwe gemeente    * bewustwording samenleving</vt:lpstr>
      <vt:lpstr>Inhoud Pilot</vt:lpstr>
      <vt:lpstr>Inhoud Pilot</vt:lpstr>
      <vt:lpstr>Algemene voorziening dagbesteding</vt:lpstr>
      <vt:lpstr>PowerPoint-presentatie</vt:lpstr>
      <vt:lpstr>Diagnoseluwe gemeente</vt:lpstr>
      <vt:lpstr>Motie Hackathon</vt:lpstr>
      <vt:lpstr>Megakorte introductie in moties </vt:lpstr>
      <vt:lpstr>Opbouw Motie</vt:lpstr>
      <vt:lpstr>Aan de slag! </vt:lpstr>
      <vt:lpstr>Motiemeter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Remco van de Pol</dc:creator>
  <cp:lastModifiedBy>Bram van den Berg</cp:lastModifiedBy>
  <cp:revision>8</cp:revision>
  <dcterms:created xsi:type="dcterms:W3CDTF">2018-04-04T13:35:31Z</dcterms:created>
  <dcterms:modified xsi:type="dcterms:W3CDTF">2024-11-07T20:01:06Z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0x01010043846AE0DEA25D4A91EA37A2978DB293</vt:lpwstr>
  </property>
</Properties>
</file>